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0" r:id="rId3"/>
    <p:sldId id="265" r:id="rId4"/>
    <p:sldId id="291" r:id="rId5"/>
    <p:sldId id="292" r:id="rId6"/>
    <p:sldId id="261" r:id="rId7"/>
    <p:sldId id="259" r:id="rId8"/>
    <p:sldId id="258" r:id="rId9"/>
    <p:sldId id="257" r:id="rId10"/>
    <p:sldId id="281" r:id="rId11"/>
    <p:sldId id="267" r:id="rId12"/>
    <p:sldId id="294" r:id="rId13"/>
    <p:sldId id="268" r:id="rId14"/>
    <p:sldId id="297" r:id="rId15"/>
    <p:sldId id="298" r:id="rId16"/>
    <p:sldId id="287" r:id="rId17"/>
    <p:sldId id="270" r:id="rId18"/>
    <p:sldId id="288" r:id="rId19"/>
    <p:sldId id="285" r:id="rId20"/>
    <p:sldId id="300" r:id="rId21"/>
    <p:sldId id="301" r:id="rId22"/>
    <p:sldId id="286" r:id="rId23"/>
    <p:sldId id="303" r:id="rId24"/>
    <p:sldId id="304" r:id="rId25"/>
    <p:sldId id="310" r:id="rId26"/>
    <p:sldId id="305" r:id="rId27"/>
    <p:sldId id="266" r:id="rId28"/>
    <p:sldId id="306" r:id="rId29"/>
    <p:sldId id="269" r:id="rId30"/>
    <p:sldId id="307" r:id="rId31"/>
    <p:sldId id="308" r:id="rId32"/>
    <p:sldId id="311" r:id="rId33"/>
    <p:sldId id="309" r:id="rId34"/>
    <p:sldId id="312" r:id="rId35"/>
    <p:sldId id="313" r:id="rId36"/>
    <p:sldId id="314" r:id="rId37"/>
    <p:sldId id="283" r:id="rId38"/>
    <p:sldId id="284" r:id="rId39"/>
    <p:sldId id="319" r:id="rId40"/>
    <p:sldId id="320" r:id="rId41"/>
    <p:sldId id="280" r:id="rId42"/>
    <p:sldId id="302" r:id="rId43"/>
    <p:sldId id="277" r:id="rId44"/>
    <p:sldId id="278" r:id="rId45"/>
    <p:sldId id="279" r:id="rId46"/>
    <p:sldId id="271" r:id="rId47"/>
    <p:sldId id="272" r:id="rId48"/>
    <p:sldId id="273" r:id="rId49"/>
    <p:sldId id="315" r:id="rId50"/>
    <p:sldId id="316" r:id="rId51"/>
    <p:sldId id="317" r:id="rId52"/>
    <p:sldId id="321" r:id="rId53"/>
    <p:sldId id="318" r:id="rId54"/>
    <p:sldId id="32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/>
    <p:restoredTop sz="88948"/>
  </p:normalViewPr>
  <p:slideViewPr>
    <p:cSldViewPr snapToGrid="0" snapToObjects="1">
      <p:cViewPr>
        <p:scale>
          <a:sx n="76" d="100"/>
          <a:sy n="76" d="100"/>
        </p:scale>
        <p:origin x="928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9077-6DF4-274A-8220-ECA40DBE9AB7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6F50702-A1DC-C647-A981-2849EE539075}">
      <dgm:prSet phldrT="[テキスト]"/>
      <dgm:spPr/>
      <dgm:t>
        <a:bodyPr/>
        <a:lstStyle/>
        <a:p>
          <a:r>
            <a:rPr lang="ja-JP" altLang="en-US" dirty="0"/>
            <a:t>勾配を初期化</a:t>
          </a:r>
          <a:endParaRPr kumimoji="1" lang="ja-JP" altLang="en-US" dirty="0"/>
        </a:p>
      </dgm:t>
    </dgm:pt>
    <dgm:pt modelId="{96F4EC1B-4BC5-8948-B198-C78549A0A64B}" type="par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4CD3ACA5-0211-4B4D-98F7-A9D2F9360D5F}" type="sib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99987209-9D4F-2C4C-B540-E335C3ADC312}">
      <dgm:prSet phldrT="[テキスト]"/>
      <dgm:spPr/>
      <dgm:t>
        <a:bodyPr/>
        <a:lstStyle/>
        <a:p>
          <a:r>
            <a:rPr lang="ja-JP" altLang="en-US" dirty="0"/>
            <a:t>損失を計算</a:t>
          </a:r>
          <a:endParaRPr kumimoji="1" lang="ja-JP" altLang="en-US" dirty="0"/>
        </a:p>
      </dgm:t>
    </dgm:pt>
    <dgm:pt modelId="{F34A8B24-08F0-5344-975D-AECB5700E6BB}" type="par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D3097C8F-1ECB-394E-BC02-7E6479AFF1FB}" type="sib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3BCA389C-9CFB-BA41-836F-FD10515802F4}">
      <dgm:prSet phldrT="[テキスト]"/>
      <dgm:spPr/>
      <dgm:t>
        <a:bodyPr/>
        <a:lstStyle/>
        <a:p>
          <a:r>
            <a:rPr kumimoji="1" lang="ja-JP" altLang="en-US" dirty="0"/>
            <a:t>勾配を計算</a:t>
          </a:r>
        </a:p>
      </dgm:t>
    </dgm:pt>
    <dgm:pt modelId="{62F7ED75-688F-E040-B90C-0529C1695AD5}" type="par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7FE55AAC-6AC8-A647-AF15-FDD334126095}" type="sib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C1AEAA22-1302-6B40-97AA-212672103B00}">
      <dgm:prSet phldrT="[テキスト]"/>
      <dgm:spPr/>
      <dgm:t>
        <a:bodyPr/>
        <a:lstStyle/>
        <a:p>
          <a:r>
            <a:rPr lang="ja-JP" altLang="en-US" dirty="0"/>
            <a:t>パラメータを更新</a:t>
          </a:r>
          <a:endParaRPr kumimoji="1" lang="ja-JP" altLang="en-US" dirty="0"/>
        </a:p>
      </dgm:t>
    </dgm:pt>
    <dgm:pt modelId="{FF225BE8-9937-A24E-A088-03C7F00CEF06}" type="par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BF4C564F-C5F9-FD49-B7B6-5D16B911E6C2}" type="sib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350885E5-BB6F-8B46-ABC6-03B53FCC7745}">
      <dgm:prSet phldrT="[テキスト]"/>
      <dgm:spPr/>
      <dgm:t>
        <a:bodyPr/>
        <a:lstStyle/>
        <a:p>
          <a:pPr rtl="0"/>
          <a:r>
            <a:rPr kumimoji="1" lang="ja-JP" altLang="en-US" dirty="0"/>
            <a:t>答えを予測</a:t>
          </a:r>
        </a:p>
      </dgm:t>
    </dgm:pt>
    <dgm:pt modelId="{C43E3B86-FB52-A743-B2DA-250AEEF627CD}" type="par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BE50C09F-E184-0A4B-81AE-0389449A68C0}" type="sib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E1716E14-60BA-B541-9605-A97DE034B36E}" type="pres">
      <dgm:prSet presAssocID="{DEC19077-6DF4-274A-8220-ECA40DBE9AB7}" presName="cycle" presStyleCnt="0">
        <dgm:presLayoutVars>
          <dgm:dir/>
          <dgm:resizeHandles val="exact"/>
        </dgm:presLayoutVars>
      </dgm:prSet>
      <dgm:spPr/>
    </dgm:pt>
    <dgm:pt modelId="{509F1875-E9A9-C74B-84F7-246BB37BE01B}" type="pres">
      <dgm:prSet presAssocID="{D6F50702-A1DC-C647-A981-2849EE539075}" presName="node" presStyleLbl="node1" presStyleIdx="0" presStyleCnt="5">
        <dgm:presLayoutVars>
          <dgm:bulletEnabled val="1"/>
        </dgm:presLayoutVars>
      </dgm:prSet>
      <dgm:spPr/>
    </dgm:pt>
    <dgm:pt modelId="{D284FAC4-392D-1949-845A-F63842760DEE}" type="pres">
      <dgm:prSet presAssocID="{4CD3ACA5-0211-4B4D-98F7-A9D2F9360D5F}" presName="sibTrans" presStyleLbl="sibTrans2D1" presStyleIdx="0" presStyleCnt="5"/>
      <dgm:spPr/>
    </dgm:pt>
    <dgm:pt modelId="{68BB2B7D-ABFE-E344-8425-3BDBC71239CB}" type="pres">
      <dgm:prSet presAssocID="{4CD3ACA5-0211-4B4D-98F7-A9D2F9360D5F}" presName="connectorText" presStyleLbl="sibTrans2D1" presStyleIdx="0" presStyleCnt="5"/>
      <dgm:spPr/>
    </dgm:pt>
    <dgm:pt modelId="{797EC523-243C-524C-A2CC-630929008F42}" type="pres">
      <dgm:prSet presAssocID="{350885E5-BB6F-8B46-ABC6-03B53FCC7745}" presName="node" presStyleLbl="node1" presStyleIdx="1" presStyleCnt="5">
        <dgm:presLayoutVars>
          <dgm:bulletEnabled val="1"/>
        </dgm:presLayoutVars>
      </dgm:prSet>
      <dgm:spPr/>
    </dgm:pt>
    <dgm:pt modelId="{7F2B123E-8A8A-754B-8064-D4D9E64444B7}" type="pres">
      <dgm:prSet presAssocID="{BE50C09F-E184-0A4B-81AE-0389449A68C0}" presName="sibTrans" presStyleLbl="sibTrans2D1" presStyleIdx="1" presStyleCnt="5"/>
      <dgm:spPr/>
    </dgm:pt>
    <dgm:pt modelId="{74C83287-50AC-D943-BE5E-2D344E28D3CC}" type="pres">
      <dgm:prSet presAssocID="{BE50C09F-E184-0A4B-81AE-0389449A68C0}" presName="connectorText" presStyleLbl="sibTrans2D1" presStyleIdx="1" presStyleCnt="5"/>
      <dgm:spPr/>
    </dgm:pt>
    <dgm:pt modelId="{17684C03-5F98-0843-AE2E-A3282F680356}" type="pres">
      <dgm:prSet presAssocID="{99987209-9D4F-2C4C-B540-E335C3ADC312}" presName="node" presStyleLbl="node1" presStyleIdx="2" presStyleCnt="5">
        <dgm:presLayoutVars>
          <dgm:bulletEnabled val="1"/>
        </dgm:presLayoutVars>
      </dgm:prSet>
      <dgm:spPr/>
    </dgm:pt>
    <dgm:pt modelId="{4745F806-6FCF-9949-B814-2CC13F4C0FD2}" type="pres">
      <dgm:prSet presAssocID="{D3097C8F-1ECB-394E-BC02-7E6479AFF1FB}" presName="sibTrans" presStyleLbl="sibTrans2D1" presStyleIdx="2" presStyleCnt="5"/>
      <dgm:spPr/>
    </dgm:pt>
    <dgm:pt modelId="{3E005131-1231-1743-ABA2-3774FEC6B77B}" type="pres">
      <dgm:prSet presAssocID="{D3097C8F-1ECB-394E-BC02-7E6479AFF1FB}" presName="connectorText" presStyleLbl="sibTrans2D1" presStyleIdx="2" presStyleCnt="5"/>
      <dgm:spPr/>
    </dgm:pt>
    <dgm:pt modelId="{BB6C937F-DD12-CB4C-BB81-F651A4C84AE0}" type="pres">
      <dgm:prSet presAssocID="{3BCA389C-9CFB-BA41-836F-FD10515802F4}" presName="node" presStyleLbl="node1" presStyleIdx="3" presStyleCnt="5">
        <dgm:presLayoutVars>
          <dgm:bulletEnabled val="1"/>
        </dgm:presLayoutVars>
      </dgm:prSet>
      <dgm:spPr/>
    </dgm:pt>
    <dgm:pt modelId="{B7C0B742-8B3D-FE4E-8D7F-8447DFEED76E}" type="pres">
      <dgm:prSet presAssocID="{7FE55AAC-6AC8-A647-AF15-FDD334126095}" presName="sibTrans" presStyleLbl="sibTrans2D1" presStyleIdx="3" presStyleCnt="5"/>
      <dgm:spPr/>
    </dgm:pt>
    <dgm:pt modelId="{CEF2CF4C-B433-6543-8D30-86998EBB261B}" type="pres">
      <dgm:prSet presAssocID="{7FE55AAC-6AC8-A647-AF15-FDD334126095}" presName="connectorText" presStyleLbl="sibTrans2D1" presStyleIdx="3" presStyleCnt="5"/>
      <dgm:spPr/>
    </dgm:pt>
    <dgm:pt modelId="{77E752CF-C951-4A49-9B91-411C8CCDF66D}" type="pres">
      <dgm:prSet presAssocID="{C1AEAA22-1302-6B40-97AA-212672103B00}" presName="node" presStyleLbl="node1" presStyleIdx="4" presStyleCnt="5">
        <dgm:presLayoutVars>
          <dgm:bulletEnabled val="1"/>
        </dgm:presLayoutVars>
      </dgm:prSet>
      <dgm:spPr/>
    </dgm:pt>
    <dgm:pt modelId="{A91681F2-BCE8-2B4B-ACC8-8FF8B6906280}" type="pres">
      <dgm:prSet presAssocID="{BF4C564F-C5F9-FD49-B7B6-5D16B911E6C2}" presName="sibTrans" presStyleLbl="sibTrans2D1" presStyleIdx="4" presStyleCnt="5"/>
      <dgm:spPr/>
    </dgm:pt>
    <dgm:pt modelId="{B1EC61F9-C845-D141-BA8B-7D9163566E55}" type="pres">
      <dgm:prSet presAssocID="{BF4C564F-C5F9-FD49-B7B6-5D16B911E6C2}" presName="connectorText" presStyleLbl="sibTrans2D1" presStyleIdx="4" presStyleCnt="5"/>
      <dgm:spPr/>
    </dgm:pt>
  </dgm:ptLst>
  <dgm:cxnLst>
    <dgm:cxn modelId="{B9C92B0A-D07E-7249-B110-4A3B4CB20D88}" type="presOf" srcId="{7FE55AAC-6AC8-A647-AF15-FDD334126095}" destId="{CEF2CF4C-B433-6543-8D30-86998EBB261B}" srcOrd="1" destOrd="0" presId="urn:microsoft.com/office/officeart/2005/8/layout/cycle2"/>
    <dgm:cxn modelId="{4756D31D-6C08-1345-895B-EFF20979F649}" type="presOf" srcId="{DEC19077-6DF4-274A-8220-ECA40DBE9AB7}" destId="{E1716E14-60BA-B541-9605-A97DE034B36E}" srcOrd="0" destOrd="0" presId="urn:microsoft.com/office/officeart/2005/8/layout/cycle2"/>
    <dgm:cxn modelId="{B6F4F725-8D70-7342-829B-553D19F9F9F3}" srcId="{DEC19077-6DF4-274A-8220-ECA40DBE9AB7}" destId="{350885E5-BB6F-8B46-ABC6-03B53FCC7745}" srcOrd="1" destOrd="0" parTransId="{C43E3B86-FB52-A743-B2DA-250AEEF627CD}" sibTransId="{BE50C09F-E184-0A4B-81AE-0389449A68C0}"/>
    <dgm:cxn modelId="{81A24D37-B1AB-1B4F-8F8C-0D0F3109B170}" type="presOf" srcId="{D6F50702-A1DC-C647-A981-2849EE539075}" destId="{509F1875-E9A9-C74B-84F7-246BB37BE01B}" srcOrd="0" destOrd="0" presId="urn:microsoft.com/office/officeart/2005/8/layout/cycle2"/>
    <dgm:cxn modelId="{FBE25644-6F3B-CC4C-A4FE-BA050E2FE090}" type="presOf" srcId="{D3097C8F-1ECB-394E-BC02-7E6479AFF1FB}" destId="{4745F806-6FCF-9949-B814-2CC13F4C0FD2}" srcOrd="0" destOrd="0" presId="urn:microsoft.com/office/officeart/2005/8/layout/cycle2"/>
    <dgm:cxn modelId="{3AD3464F-3C37-684E-9FF0-F2649952CBD5}" type="presOf" srcId="{BE50C09F-E184-0A4B-81AE-0389449A68C0}" destId="{74C83287-50AC-D943-BE5E-2D344E28D3CC}" srcOrd="1" destOrd="0" presId="urn:microsoft.com/office/officeart/2005/8/layout/cycle2"/>
    <dgm:cxn modelId="{0551CE5B-3409-FD4E-BEDF-C2B5F932BC76}" type="presOf" srcId="{4CD3ACA5-0211-4B4D-98F7-A9D2F9360D5F}" destId="{68BB2B7D-ABFE-E344-8425-3BDBC71239CB}" srcOrd="1" destOrd="0" presId="urn:microsoft.com/office/officeart/2005/8/layout/cycle2"/>
    <dgm:cxn modelId="{A9DF9964-E022-6741-8128-CF1C0F72606A}" type="presOf" srcId="{4CD3ACA5-0211-4B4D-98F7-A9D2F9360D5F}" destId="{D284FAC4-392D-1949-845A-F63842760DEE}" srcOrd="0" destOrd="0" presId="urn:microsoft.com/office/officeart/2005/8/layout/cycle2"/>
    <dgm:cxn modelId="{24294B70-AFD2-F447-961D-D257A6FB7083}" type="presOf" srcId="{C1AEAA22-1302-6B40-97AA-212672103B00}" destId="{77E752CF-C951-4A49-9B91-411C8CCDF66D}" srcOrd="0" destOrd="0" presId="urn:microsoft.com/office/officeart/2005/8/layout/cycle2"/>
    <dgm:cxn modelId="{D8191A8B-64C3-8C4F-951D-6FAB3684E87C}" type="presOf" srcId="{350885E5-BB6F-8B46-ABC6-03B53FCC7745}" destId="{797EC523-243C-524C-A2CC-630929008F42}" srcOrd="0" destOrd="0" presId="urn:microsoft.com/office/officeart/2005/8/layout/cycle2"/>
    <dgm:cxn modelId="{2562638B-DB19-6046-BBBB-152A2C583C8E}" srcId="{DEC19077-6DF4-274A-8220-ECA40DBE9AB7}" destId="{99987209-9D4F-2C4C-B540-E335C3ADC312}" srcOrd="2" destOrd="0" parTransId="{F34A8B24-08F0-5344-975D-AECB5700E6BB}" sibTransId="{D3097C8F-1ECB-394E-BC02-7E6479AFF1FB}"/>
    <dgm:cxn modelId="{5D1F54A6-4C2B-AA49-9A0A-9AA59DFD4791}" type="presOf" srcId="{99987209-9D4F-2C4C-B540-E335C3ADC312}" destId="{17684C03-5F98-0843-AE2E-A3282F680356}" srcOrd="0" destOrd="0" presId="urn:microsoft.com/office/officeart/2005/8/layout/cycle2"/>
    <dgm:cxn modelId="{CE1C50AB-3676-5146-AFE9-EFB885C96AA5}" type="presOf" srcId="{BF4C564F-C5F9-FD49-B7B6-5D16B911E6C2}" destId="{B1EC61F9-C845-D141-BA8B-7D9163566E55}" srcOrd="1" destOrd="0" presId="urn:microsoft.com/office/officeart/2005/8/layout/cycle2"/>
    <dgm:cxn modelId="{64D0FCB2-141B-2044-A6ED-873948BB18E0}" type="presOf" srcId="{BF4C564F-C5F9-FD49-B7B6-5D16B911E6C2}" destId="{A91681F2-BCE8-2B4B-ACC8-8FF8B6906280}" srcOrd="0" destOrd="0" presId="urn:microsoft.com/office/officeart/2005/8/layout/cycle2"/>
    <dgm:cxn modelId="{B7E95DB9-8A02-C14B-B5E5-638B818B1030}" srcId="{DEC19077-6DF4-274A-8220-ECA40DBE9AB7}" destId="{C1AEAA22-1302-6B40-97AA-212672103B00}" srcOrd="4" destOrd="0" parTransId="{FF225BE8-9937-A24E-A088-03C7F00CEF06}" sibTransId="{BF4C564F-C5F9-FD49-B7B6-5D16B911E6C2}"/>
    <dgm:cxn modelId="{57E79CC2-DA15-3644-A6C7-8ED65FBD3413}" srcId="{DEC19077-6DF4-274A-8220-ECA40DBE9AB7}" destId="{3BCA389C-9CFB-BA41-836F-FD10515802F4}" srcOrd="3" destOrd="0" parTransId="{62F7ED75-688F-E040-B90C-0529C1695AD5}" sibTransId="{7FE55AAC-6AC8-A647-AF15-FDD334126095}"/>
    <dgm:cxn modelId="{8AB7CFC4-EF32-F44D-9C75-505EF4EFF3C6}" srcId="{DEC19077-6DF4-274A-8220-ECA40DBE9AB7}" destId="{D6F50702-A1DC-C647-A981-2849EE539075}" srcOrd="0" destOrd="0" parTransId="{96F4EC1B-4BC5-8948-B198-C78549A0A64B}" sibTransId="{4CD3ACA5-0211-4B4D-98F7-A9D2F9360D5F}"/>
    <dgm:cxn modelId="{E2BF0CDB-1B09-7B46-BCE5-39424BC44210}" type="presOf" srcId="{BE50C09F-E184-0A4B-81AE-0389449A68C0}" destId="{7F2B123E-8A8A-754B-8064-D4D9E64444B7}" srcOrd="0" destOrd="0" presId="urn:microsoft.com/office/officeart/2005/8/layout/cycle2"/>
    <dgm:cxn modelId="{5E4F82DF-7046-DD46-8476-19ADB6A3D59F}" type="presOf" srcId="{D3097C8F-1ECB-394E-BC02-7E6479AFF1FB}" destId="{3E005131-1231-1743-ABA2-3774FEC6B77B}" srcOrd="1" destOrd="0" presId="urn:microsoft.com/office/officeart/2005/8/layout/cycle2"/>
    <dgm:cxn modelId="{BE0124E9-15B4-1045-B921-AC9086E32126}" type="presOf" srcId="{3BCA389C-9CFB-BA41-836F-FD10515802F4}" destId="{BB6C937F-DD12-CB4C-BB81-F651A4C84AE0}" srcOrd="0" destOrd="0" presId="urn:microsoft.com/office/officeart/2005/8/layout/cycle2"/>
    <dgm:cxn modelId="{D23867F4-C00D-CB4C-B8A0-87ACFB395053}" type="presOf" srcId="{7FE55AAC-6AC8-A647-AF15-FDD334126095}" destId="{B7C0B742-8B3D-FE4E-8D7F-8447DFEED76E}" srcOrd="0" destOrd="0" presId="urn:microsoft.com/office/officeart/2005/8/layout/cycle2"/>
    <dgm:cxn modelId="{904827FE-BC8B-3742-8B91-6C0624901588}" type="presParOf" srcId="{E1716E14-60BA-B541-9605-A97DE034B36E}" destId="{509F1875-E9A9-C74B-84F7-246BB37BE01B}" srcOrd="0" destOrd="0" presId="urn:microsoft.com/office/officeart/2005/8/layout/cycle2"/>
    <dgm:cxn modelId="{7BC6FE0A-0999-3E4F-AA3C-3BB74594D629}" type="presParOf" srcId="{E1716E14-60BA-B541-9605-A97DE034B36E}" destId="{D284FAC4-392D-1949-845A-F63842760DEE}" srcOrd="1" destOrd="0" presId="urn:microsoft.com/office/officeart/2005/8/layout/cycle2"/>
    <dgm:cxn modelId="{C5A6D1FA-4736-6543-9A08-6777535A085D}" type="presParOf" srcId="{D284FAC4-392D-1949-845A-F63842760DEE}" destId="{68BB2B7D-ABFE-E344-8425-3BDBC71239CB}" srcOrd="0" destOrd="0" presId="urn:microsoft.com/office/officeart/2005/8/layout/cycle2"/>
    <dgm:cxn modelId="{6161332F-C624-9147-AAAC-3B643E5E7A11}" type="presParOf" srcId="{E1716E14-60BA-B541-9605-A97DE034B36E}" destId="{797EC523-243C-524C-A2CC-630929008F42}" srcOrd="2" destOrd="0" presId="urn:microsoft.com/office/officeart/2005/8/layout/cycle2"/>
    <dgm:cxn modelId="{F80E8A7A-32C8-5748-8EF7-8993502CE9A8}" type="presParOf" srcId="{E1716E14-60BA-B541-9605-A97DE034B36E}" destId="{7F2B123E-8A8A-754B-8064-D4D9E64444B7}" srcOrd="3" destOrd="0" presId="urn:microsoft.com/office/officeart/2005/8/layout/cycle2"/>
    <dgm:cxn modelId="{08FF3A51-1D04-D949-AFAF-B07E5651127A}" type="presParOf" srcId="{7F2B123E-8A8A-754B-8064-D4D9E64444B7}" destId="{74C83287-50AC-D943-BE5E-2D344E28D3CC}" srcOrd="0" destOrd="0" presId="urn:microsoft.com/office/officeart/2005/8/layout/cycle2"/>
    <dgm:cxn modelId="{F1131174-3EF8-114D-9CFC-08520D286B54}" type="presParOf" srcId="{E1716E14-60BA-B541-9605-A97DE034B36E}" destId="{17684C03-5F98-0843-AE2E-A3282F680356}" srcOrd="4" destOrd="0" presId="urn:microsoft.com/office/officeart/2005/8/layout/cycle2"/>
    <dgm:cxn modelId="{8A56EA1F-C4B5-404A-B1E3-27A0AA04DE6F}" type="presParOf" srcId="{E1716E14-60BA-B541-9605-A97DE034B36E}" destId="{4745F806-6FCF-9949-B814-2CC13F4C0FD2}" srcOrd="5" destOrd="0" presId="urn:microsoft.com/office/officeart/2005/8/layout/cycle2"/>
    <dgm:cxn modelId="{A35A9147-1538-394B-974B-826207986F47}" type="presParOf" srcId="{4745F806-6FCF-9949-B814-2CC13F4C0FD2}" destId="{3E005131-1231-1743-ABA2-3774FEC6B77B}" srcOrd="0" destOrd="0" presId="urn:microsoft.com/office/officeart/2005/8/layout/cycle2"/>
    <dgm:cxn modelId="{170284D0-ED1A-874C-89EF-5463224BBD7F}" type="presParOf" srcId="{E1716E14-60BA-B541-9605-A97DE034B36E}" destId="{BB6C937F-DD12-CB4C-BB81-F651A4C84AE0}" srcOrd="6" destOrd="0" presId="urn:microsoft.com/office/officeart/2005/8/layout/cycle2"/>
    <dgm:cxn modelId="{012FF2F7-FCCA-B146-BD48-D737673858E4}" type="presParOf" srcId="{E1716E14-60BA-B541-9605-A97DE034B36E}" destId="{B7C0B742-8B3D-FE4E-8D7F-8447DFEED76E}" srcOrd="7" destOrd="0" presId="urn:microsoft.com/office/officeart/2005/8/layout/cycle2"/>
    <dgm:cxn modelId="{FB52149F-4C95-B04C-B339-278EFDCB98AC}" type="presParOf" srcId="{B7C0B742-8B3D-FE4E-8D7F-8447DFEED76E}" destId="{CEF2CF4C-B433-6543-8D30-86998EBB261B}" srcOrd="0" destOrd="0" presId="urn:microsoft.com/office/officeart/2005/8/layout/cycle2"/>
    <dgm:cxn modelId="{03B67402-2CE2-064F-B8A6-BFAB26C8EB98}" type="presParOf" srcId="{E1716E14-60BA-B541-9605-A97DE034B36E}" destId="{77E752CF-C951-4A49-9B91-411C8CCDF66D}" srcOrd="8" destOrd="0" presId="urn:microsoft.com/office/officeart/2005/8/layout/cycle2"/>
    <dgm:cxn modelId="{8695B6A2-93F1-B148-9E4F-9C749EF94F83}" type="presParOf" srcId="{E1716E14-60BA-B541-9605-A97DE034B36E}" destId="{A91681F2-BCE8-2B4B-ACC8-8FF8B6906280}" srcOrd="9" destOrd="0" presId="urn:microsoft.com/office/officeart/2005/8/layout/cycle2"/>
    <dgm:cxn modelId="{01DD7807-2756-1C41-AAED-0D793BA32A14}" type="presParOf" srcId="{A91681F2-BCE8-2B4B-ACC8-8FF8B6906280}" destId="{B1EC61F9-C845-D141-BA8B-7D9163566E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19077-6DF4-274A-8220-ECA40DBE9AB7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6F50702-A1DC-C647-A981-2849EE539075}">
      <dgm:prSet phldrT="[テキスト]"/>
      <dgm:spPr/>
      <dgm:t>
        <a:bodyPr/>
        <a:lstStyle/>
        <a:p>
          <a:r>
            <a:rPr lang="ja-JP" altLang="en-US" dirty="0"/>
            <a:t>勾配を初期化</a:t>
          </a:r>
          <a:endParaRPr kumimoji="1" lang="ja-JP" altLang="en-US" dirty="0"/>
        </a:p>
      </dgm:t>
    </dgm:pt>
    <dgm:pt modelId="{96F4EC1B-4BC5-8948-B198-C78549A0A64B}" type="par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4CD3ACA5-0211-4B4D-98F7-A9D2F9360D5F}" type="sibTrans" cxnId="{8AB7CFC4-EF32-F44D-9C75-505EF4EFF3C6}">
      <dgm:prSet/>
      <dgm:spPr/>
      <dgm:t>
        <a:bodyPr/>
        <a:lstStyle/>
        <a:p>
          <a:endParaRPr kumimoji="1" lang="ja-JP" altLang="en-US"/>
        </a:p>
      </dgm:t>
    </dgm:pt>
    <dgm:pt modelId="{99987209-9D4F-2C4C-B540-E335C3ADC312}">
      <dgm:prSet phldrT="[テキスト]"/>
      <dgm:spPr/>
      <dgm:t>
        <a:bodyPr/>
        <a:lstStyle/>
        <a:p>
          <a:r>
            <a:rPr lang="ja-JP" altLang="en-US" dirty="0"/>
            <a:t>損失を計算</a:t>
          </a:r>
          <a:endParaRPr kumimoji="1" lang="ja-JP" altLang="en-US" dirty="0"/>
        </a:p>
      </dgm:t>
    </dgm:pt>
    <dgm:pt modelId="{F34A8B24-08F0-5344-975D-AECB5700E6BB}" type="par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D3097C8F-1ECB-394E-BC02-7E6479AFF1FB}" type="sibTrans" cxnId="{2562638B-DB19-6046-BBBB-152A2C583C8E}">
      <dgm:prSet/>
      <dgm:spPr/>
      <dgm:t>
        <a:bodyPr/>
        <a:lstStyle/>
        <a:p>
          <a:endParaRPr kumimoji="1" lang="ja-JP" altLang="en-US"/>
        </a:p>
      </dgm:t>
    </dgm:pt>
    <dgm:pt modelId="{3BCA389C-9CFB-BA41-836F-FD10515802F4}">
      <dgm:prSet phldrT="[テキスト]"/>
      <dgm:spPr/>
      <dgm:t>
        <a:bodyPr/>
        <a:lstStyle/>
        <a:p>
          <a:r>
            <a:rPr kumimoji="1" lang="ja-JP" altLang="en-US" dirty="0"/>
            <a:t>勾配を計算</a:t>
          </a:r>
        </a:p>
      </dgm:t>
    </dgm:pt>
    <dgm:pt modelId="{62F7ED75-688F-E040-B90C-0529C1695AD5}" type="par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7FE55AAC-6AC8-A647-AF15-FDD334126095}" type="sibTrans" cxnId="{57E79CC2-DA15-3644-A6C7-8ED65FBD3413}">
      <dgm:prSet/>
      <dgm:spPr/>
      <dgm:t>
        <a:bodyPr/>
        <a:lstStyle/>
        <a:p>
          <a:endParaRPr kumimoji="1" lang="ja-JP" altLang="en-US"/>
        </a:p>
      </dgm:t>
    </dgm:pt>
    <dgm:pt modelId="{C1AEAA22-1302-6B40-97AA-212672103B00}">
      <dgm:prSet phldrT="[テキスト]"/>
      <dgm:spPr/>
      <dgm:t>
        <a:bodyPr/>
        <a:lstStyle/>
        <a:p>
          <a:r>
            <a:rPr lang="ja-JP" altLang="en-US" dirty="0"/>
            <a:t>パラメータを更新</a:t>
          </a:r>
          <a:endParaRPr kumimoji="1" lang="ja-JP" altLang="en-US" dirty="0"/>
        </a:p>
      </dgm:t>
    </dgm:pt>
    <dgm:pt modelId="{FF225BE8-9937-A24E-A088-03C7F00CEF06}" type="par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BF4C564F-C5F9-FD49-B7B6-5D16B911E6C2}" type="sibTrans" cxnId="{B7E95DB9-8A02-C14B-B5E5-638B818B1030}">
      <dgm:prSet/>
      <dgm:spPr/>
      <dgm:t>
        <a:bodyPr/>
        <a:lstStyle/>
        <a:p>
          <a:endParaRPr kumimoji="1" lang="ja-JP" altLang="en-US"/>
        </a:p>
      </dgm:t>
    </dgm:pt>
    <dgm:pt modelId="{350885E5-BB6F-8B46-ABC6-03B53FCC7745}">
      <dgm:prSet phldrT="[テキスト]"/>
      <dgm:spPr/>
      <dgm:t>
        <a:bodyPr/>
        <a:lstStyle/>
        <a:p>
          <a:pPr rtl="0"/>
          <a:r>
            <a:rPr kumimoji="1" lang="ja-JP" altLang="en-US" dirty="0"/>
            <a:t>答えを予測</a:t>
          </a:r>
        </a:p>
      </dgm:t>
    </dgm:pt>
    <dgm:pt modelId="{C43E3B86-FB52-A743-B2DA-250AEEF627CD}" type="par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BE50C09F-E184-0A4B-81AE-0389449A68C0}" type="sibTrans" cxnId="{B6F4F725-8D70-7342-829B-553D19F9F9F3}">
      <dgm:prSet/>
      <dgm:spPr/>
      <dgm:t>
        <a:bodyPr/>
        <a:lstStyle/>
        <a:p>
          <a:endParaRPr kumimoji="1" lang="ja-JP" altLang="en-US"/>
        </a:p>
      </dgm:t>
    </dgm:pt>
    <dgm:pt modelId="{E1716E14-60BA-B541-9605-A97DE034B36E}" type="pres">
      <dgm:prSet presAssocID="{DEC19077-6DF4-274A-8220-ECA40DBE9AB7}" presName="cycle" presStyleCnt="0">
        <dgm:presLayoutVars>
          <dgm:dir/>
          <dgm:resizeHandles val="exact"/>
        </dgm:presLayoutVars>
      </dgm:prSet>
      <dgm:spPr/>
    </dgm:pt>
    <dgm:pt modelId="{509F1875-E9A9-C74B-84F7-246BB37BE01B}" type="pres">
      <dgm:prSet presAssocID="{D6F50702-A1DC-C647-A981-2849EE539075}" presName="node" presStyleLbl="node1" presStyleIdx="0" presStyleCnt="5">
        <dgm:presLayoutVars>
          <dgm:bulletEnabled val="1"/>
        </dgm:presLayoutVars>
      </dgm:prSet>
      <dgm:spPr/>
    </dgm:pt>
    <dgm:pt modelId="{D284FAC4-392D-1949-845A-F63842760DEE}" type="pres">
      <dgm:prSet presAssocID="{4CD3ACA5-0211-4B4D-98F7-A9D2F9360D5F}" presName="sibTrans" presStyleLbl="sibTrans2D1" presStyleIdx="0" presStyleCnt="5"/>
      <dgm:spPr/>
    </dgm:pt>
    <dgm:pt modelId="{68BB2B7D-ABFE-E344-8425-3BDBC71239CB}" type="pres">
      <dgm:prSet presAssocID="{4CD3ACA5-0211-4B4D-98F7-A9D2F9360D5F}" presName="connectorText" presStyleLbl="sibTrans2D1" presStyleIdx="0" presStyleCnt="5"/>
      <dgm:spPr/>
    </dgm:pt>
    <dgm:pt modelId="{797EC523-243C-524C-A2CC-630929008F42}" type="pres">
      <dgm:prSet presAssocID="{350885E5-BB6F-8B46-ABC6-03B53FCC7745}" presName="node" presStyleLbl="node1" presStyleIdx="1" presStyleCnt="5">
        <dgm:presLayoutVars>
          <dgm:bulletEnabled val="1"/>
        </dgm:presLayoutVars>
      </dgm:prSet>
      <dgm:spPr/>
    </dgm:pt>
    <dgm:pt modelId="{7F2B123E-8A8A-754B-8064-D4D9E64444B7}" type="pres">
      <dgm:prSet presAssocID="{BE50C09F-E184-0A4B-81AE-0389449A68C0}" presName="sibTrans" presStyleLbl="sibTrans2D1" presStyleIdx="1" presStyleCnt="5"/>
      <dgm:spPr/>
    </dgm:pt>
    <dgm:pt modelId="{74C83287-50AC-D943-BE5E-2D344E28D3CC}" type="pres">
      <dgm:prSet presAssocID="{BE50C09F-E184-0A4B-81AE-0389449A68C0}" presName="connectorText" presStyleLbl="sibTrans2D1" presStyleIdx="1" presStyleCnt="5"/>
      <dgm:spPr/>
    </dgm:pt>
    <dgm:pt modelId="{17684C03-5F98-0843-AE2E-A3282F680356}" type="pres">
      <dgm:prSet presAssocID="{99987209-9D4F-2C4C-B540-E335C3ADC312}" presName="node" presStyleLbl="node1" presStyleIdx="2" presStyleCnt="5">
        <dgm:presLayoutVars>
          <dgm:bulletEnabled val="1"/>
        </dgm:presLayoutVars>
      </dgm:prSet>
      <dgm:spPr/>
    </dgm:pt>
    <dgm:pt modelId="{4745F806-6FCF-9949-B814-2CC13F4C0FD2}" type="pres">
      <dgm:prSet presAssocID="{D3097C8F-1ECB-394E-BC02-7E6479AFF1FB}" presName="sibTrans" presStyleLbl="sibTrans2D1" presStyleIdx="2" presStyleCnt="5"/>
      <dgm:spPr/>
    </dgm:pt>
    <dgm:pt modelId="{3E005131-1231-1743-ABA2-3774FEC6B77B}" type="pres">
      <dgm:prSet presAssocID="{D3097C8F-1ECB-394E-BC02-7E6479AFF1FB}" presName="connectorText" presStyleLbl="sibTrans2D1" presStyleIdx="2" presStyleCnt="5"/>
      <dgm:spPr/>
    </dgm:pt>
    <dgm:pt modelId="{BB6C937F-DD12-CB4C-BB81-F651A4C84AE0}" type="pres">
      <dgm:prSet presAssocID="{3BCA389C-9CFB-BA41-836F-FD10515802F4}" presName="node" presStyleLbl="node1" presStyleIdx="3" presStyleCnt="5">
        <dgm:presLayoutVars>
          <dgm:bulletEnabled val="1"/>
        </dgm:presLayoutVars>
      </dgm:prSet>
      <dgm:spPr/>
    </dgm:pt>
    <dgm:pt modelId="{B7C0B742-8B3D-FE4E-8D7F-8447DFEED76E}" type="pres">
      <dgm:prSet presAssocID="{7FE55AAC-6AC8-A647-AF15-FDD334126095}" presName="sibTrans" presStyleLbl="sibTrans2D1" presStyleIdx="3" presStyleCnt="5"/>
      <dgm:spPr/>
    </dgm:pt>
    <dgm:pt modelId="{CEF2CF4C-B433-6543-8D30-86998EBB261B}" type="pres">
      <dgm:prSet presAssocID="{7FE55AAC-6AC8-A647-AF15-FDD334126095}" presName="connectorText" presStyleLbl="sibTrans2D1" presStyleIdx="3" presStyleCnt="5"/>
      <dgm:spPr/>
    </dgm:pt>
    <dgm:pt modelId="{77E752CF-C951-4A49-9B91-411C8CCDF66D}" type="pres">
      <dgm:prSet presAssocID="{C1AEAA22-1302-6B40-97AA-212672103B00}" presName="node" presStyleLbl="node1" presStyleIdx="4" presStyleCnt="5">
        <dgm:presLayoutVars>
          <dgm:bulletEnabled val="1"/>
        </dgm:presLayoutVars>
      </dgm:prSet>
      <dgm:spPr/>
    </dgm:pt>
    <dgm:pt modelId="{A91681F2-BCE8-2B4B-ACC8-8FF8B6906280}" type="pres">
      <dgm:prSet presAssocID="{BF4C564F-C5F9-FD49-B7B6-5D16B911E6C2}" presName="sibTrans" presStyleLbl="sibTrans2D1" presStyleIdx="4" presStyleCnt="5"/>
      <dgm:spPr/>
    </dgm:pt>
    <dgm:pt modelId="{B1EC61F9-C845-D141-BA8B-7D9163566E55}" type="pres">
      <dgm:prSet presAssocID="{BF4C564F-C5F9-FD49-B7B6-5D16B911E6C2}" presName="connectorText" presStyleLbl="sibTrans2D1" presStyleIdx="4" presStyleCnt="5"/>
      <dgm:spPr/>
    </dgm:pt>
  </dgm:ptLst>
  <dgm:cxnLst>
    <dgm:cxn modelId="{B9C92B0A-D07E-7249-B110-4A3B4CB20D88}" type="presOf" srcId="{7FE55AAC-6AC8-A647-AF15-FDD334126095}" destId="{CEF2CF4C-B433-6543-8D30-86998EBB261B}" srcOrd="1" destOrd="0" presId="urn:microsoft.com/office/officeart/2005/8/layout/cycle2"/>
    <dgm:cxn modelId="{4756D31D-6C08-1345-895B-EFF20979F649}" type="presOf" srcId="{DEC19077-6DF4-274A-8220-ECA40DBE9AB7}" destId="{E1716E14-60BA-B541-9605-A97DE034B36E}" srcOrd="0" destOrd="0" presId="urn:microsoft.com/office/officeart/2005/8/layout/cycle2"/>
    <dgm:cxn modelId="{B6F4F725-8D70-7342-829B-553D19F9F9F3}" srcId="{DEC19077-6DF4-274A-8220-ECA40DBE9AB7}" destId="{350885E5-BB6F-8B46-ABC6-03B53FCC7745}" srcOrd="1" destOrd="0" parTransId="{C43E3B86-FB52-A743-B2DA-250AEEF627CD}" sibTransId="{BE50C09F-E184-0A4B-81AE-0389449A68C0}"/>
    <dgm:cxn modelId="{81A24D37-B1AB-1B4F-8F8C-0D0F3109B170}" type="presOf" srcId="{D6F50702-A1DC-C647-A981-2849EE539075}" destId="{509F1875-E9A9-C74B-84F7-246BB37BE01B}" srcOrd="0" destOrd="0" presId="urn:microsoft.com/office/officeart/2005/8/layout/cycle2"/>
    <dgm:cxn modelId="{FBE25644-6F3B-CC4C-A4FE-BA050E2FE090}" type="presOf" srcId="{D3097C8F-1ECB-394E-BC02-7E6479AFF1FB}" destId="{4745F806-6FCF-9949-B814-2CC13F4C0FD2}" srcOrd="0" destOrd="0" presId="urn:microsoft.com/office/officeart/2005/8/layout/cycle2"/>
    <dgm:cxn modelId="{3AD3464F-3C37-684E-9FF0-F2649952CBD5}" type="presOf" srcId="{BE50C09F-E184-0A4B-81AE-0389449A68C0}" destId="{74C83287-50AC-D943-BE5E-2D344E28D3CC}" srcOrd="1" destOrd="0" presId="urn:microsoft.com/office/officeart/2005/8/layout/cycle2"/>
    <dgm:cxn modelId="{0551CE5B-3409-FD4E-BEDF-C2B5F932BC76}" type="presOf" srcId="{4CD3ACA5-0211-4B4D-98F7-A9D2F9360D5F}" destId="{68BB2B7D-ABFE-E344-8425-3BDBC71239CB}" srcOrd="1" destOrd="0" presId="urn:microsoft.com/office/officeart/2005/8/layout/cycle2"/>
    <dgm:cxn modelId="{A9DF9964-E022-6741-8128-CF1C0F72606A}" type="presOf" srcId="{4CD3ACA5-0211-4B4D-98F7-A9D2F9360D5F}" destId="{D284FAC4-392D-1949-845A-F63842760DEE}" srcOrd="0" destOrd="0" presId="urn:microsoft.com/office/officeart/2005/8/layout/cycle2"/>
    <dgm:cxn modelId="{24294B70-AFD2-F447-961D-D257A6FB7083}" type="presOf" srcId="{C1AEAA22-1302-6B40-97AA-212672103B00}" destId="{77E752CF-C951-4A49-9B91-411C8CCDF66D}" srcOrd="0" destOrd="0" presId="urn:microsoft.com/office/officeart/2005/8/layout/cycle2"/>
    <dgm:cxn modelId="{D8191A8B-64C3-8C4F-951D-6FAB3684E87C}" type="presOf" srcId="{350885E5-BB6F-8B46-ABC6-03B53FCC7745}" destId="{797EC523-243C-524C-A2CC-630929008F42}" srcOrd="0" destOrd="0" presId="urn:microsoft.com/office/officeart/2005/8/layout/cycle2"/>
    <dgm:cxn modelId="{2562638B-DB19-6046-BBBB-152A2C583C8E}" srcId="{DEC19077-6DF4-274A-8220-ECA40DBE9AB7}" destId="{99987209-9D4F-2C4C-B540-E335C3ADC312}" srcOrd="2" destOrd="0" parTransId="{F34A8B24-08F0-5344-975D-AECB5700E6BB}" sibTransId="{D3097C8F-1ECB-394E-BC02-7E6479AFF1FB}"/>
    <dgm:cxn modelId="{5D1F54A6-4C2B-AA49-9A0A-9AA59DFD4791}" type="presOf" srcId="{99987209-9D4F-2C4C-B540-E335C3ADC312}" destId="{17684C03-5F98-0843-AE2E-A3282F680356}" srcOrd="0" destOrd="0" presId="urn:microsoft.com/office/officeart/2005/8/layout/cycle2"/>
    <dgm:cxn modelId="{CE1C50AB-3676-5146-AFE9-EFB885C96AA5}" type="presOf" srcId="{BF4C564F-C5F9-FD49-B7B6-5D16B911E6C2}" destId="{B1EC61F9-C845-D141-BA8B-7D9163566E55}" srcOrd="1" destOrd="0" presId="urn:microsoft.com/office/officeart/2005/8/layout/cycle2"/>
    <dgm:cxn modelId="{64D0FCB2-141B-2044-A6ED-873948BB18E0}" type="presOf" srcId="{BF4C564F-C5F9-FD49-B7B6-5D16B911E6C2}" destId="{A91681F2-BCE8-2B4B-ACC8-8FF8B6906280}" srcOrd="0" destOrd="0" presId="urn:microsoft.com/office/officeart/2005/8/layout/cycle2"/>
    <dgm:cxn modelId="{B7E95DB9-8A02-C14B-B5E5-638B818B1030}" srcId="{DEC19077-6DF4-274A-8220-ECA40DBE9AB7}" destId="{C1AEAA22-1302-6B40-97AA-212672103B00}" srcOrd="4" destOrd="0" parTransId="{FF225BE8-9937-A24E-A088-03C7F00CEF06}" sibTransId="{BF4C564F-C5F9-FD49-B7B6-5D16B911E6C2}"/>
    <dgm:cxn modelId="{57E79CC2-DA15-3644-A6C7-8ED65FBD3413}" srcId="{DEC19077-6DF4-274A-8220-ECA40DBE9AB7}" destId="{3BCA389C-9CFB-BA41-836F-FD10515802F4}" srcOrd="3" destOrd="0" parTransId="{62F7ED75-688F-E040-B90C-0529C1695AD5}" sibTransId="{7FE55AAC-6AC8-A647-AF15-FDD334126095}"/>
    <dgm:cxn modelId="{8AB7CFC4-EF32-F44D-9C75-505EF4EFF3C6}" srcId="{DEC19077-6DF4-274A-8220-ECA40DBE9AB7}" destId="{D6F50702-A1DC-C647-A981-2849EE539075}" srcOrd="0" destOrd="0" parTransId="{96F4EC1B-4BC5-8948-B198-C78549A0A64B}" sibTransId="{4CD3ACA5-0211-4B4D-98F7-A9D2F9360D5F}"/>
    <dgm:cxn modelId="{E2BF0CDB-1B09-7B46-BCE5-39424BC44210}" type="presOf" srcId="{BE50C09F-E184-0A4B-81AE-0389449A68C0}" destId="{7F2B123E-8A8A-754B-8064-D4D9E64444B7}" srcOrd="0" destOrd="0" presId="urn:microsoft.com/office/officeart/2005/8/layout/cycle2"/>
    <dgm:cxn modelId="{5E4F82DF-7046-DD46-8476-19ADB6A3D59F}" type="presOf" srcId="{D3097C8F-1ECB-394E-BC02-7E6479AFF1FB}" destId="{3E005131-1231-1743-ABA2-3774FEC6B77B}" srcOrd="1" destOrd="0" presId="urn:microsoft.com/office/officeart/2005/8/layout/cycle2"/>
    <dgm:cxn modelId="{BE0124E9-15B4-1045-B921-AC9086E32126}" type="presOf" srcId="{3BCA389C-9CFB-BA41-836F-FD10515802F4}" destId="{BB6C937F-DD12-CB4C-BB81-F651A4C84AE0}" srcOrd="0" destOrd="0" presId="urn:microsoft.com/office/officeart/2005/8/layout/cycle2"/>
    <dgm:cxn modelId="{D23867F4-C00D-CB4C-B8A0-87ACFB395053}" type="presOf" srcId="{7FE55AAC-6AC8-A647-AF15-FDD334126095}" destId="{B7C0B742-8B3D-FE4E-8D7F-8447DFEED76E}" srcOrd="0" destOrd="0" presId="urn:microsoft.com/office/officeart/2005/8/layout/cycle2"/>
    <dgm:cxn modelId="{904827FE-BC8B-3742-8B91-6C0624901588}" type="presParOf" srcId="{E1716E14-60BA-B541-9605-A97DE034B36E}" destId="{509F1875-E9A9-C74B-84F7-246BB37BE01B}" srcOrd="0" destOrd="0" presId="urn:microsoft.com/office/officeart/2005/8/layout/cycle2"/>
    <dgm:cxn modelId="{7BC6FE0A-0999-3E4F-AA3C-3BB74594D629}" type="presParOf" srcId="{E1716E14-60BA-B541-9605-A97DE034B36E}" destId="{D284FAC4-392D-1949-845A-F63842760DEE}" srcOrd="1" destOrd="0" presId="urn:microsoft.com/office/officeart/2005/8/layout/cycle2"/>
    <dgm:cxn modelId="{C5A6D1FA-4736-6543-9A08-6777535A085D}" type="presParOf" srcId="{D284FAC4-392D-1949-845A-F63842760DEE}" destId="{68BB2B7D-ABFE-E344-8425-3BDBC71239CB}" srcOrd="0" destOrd="0" presId="urn:microsoft.com/office/officeart/2005/8/layout/cycle2"/>
    <dgm:cxn modelId="{6161332F-C624-9147-AAAC-3B643E5E7A11}" type="presParOf" srcId="{E1716E14-60BA-B541-9605-A97DE034B36E}" destId="{797EC523-243C-524C-A2CC-630929008F42}" srcOrd="2" destOrd="0" presId="urn:microsoft.com/office/officeart/2005/8/layout/cycle2"/>
    <dgm:cxn modelId="{F80E8A7A-32C8-5748-8EF7-8993502CE9A8}" type="presParOf" srcId="{E1716E14-60BA-B541-9605-A97DE034B36E}" destId="{7F2B123E-8A8A-754B-8064-D4D9E64444B7}" srcOrd="3" destOrd="0" presId="urn:microsoft.com/office/officeart/2005/8/layout/cycle2"/>
    <dgm:cxn modelId="{08FF3A51-1D04-D949-AFAF-B07E5651127A}" type="presParOf" srcId="{7F2B123E-8A8A-754B-8064-D4D9E64444B7}" destId="{74C83287-50AC-D943-BE5E-2D344E28D3CC}" srcOrd="0" destOrd="0" presId="urn:microsoft.com/office/officeart/2005/8/layout/cycle2"/>
    <dgm:cxn modelId="{F1131174-3EF8-114D-9CFC-08520D286B54}" type="presParOf" srcId="{E1716E14-60BA-B541-9605-A97DE034B36E}" destId="{17684C03-5F98-0843-AE2E-A3282F680356}" srcOrd="4" destOrd="0" presId="urn:microsoft.com/office/officeart/2005/8/layout/cycle2"/>
    <dgm:cxn modelId="{8A56EA1F-C4B5-404A-B1E3-27A0AA04DE6F}" type="presParOf" srcId="{E1716E14-60BA-B541-9605-A97DE034B36E}" destId="{4745F806-6FCF-9949-B814-2CC13F4C0FD2}" srcOrd="5" destOrd="0" presId="urn:microsoft.com/office/officeart/2005/8/layout/cycle2"/>
    <dgm:cxn modelId="{A35A9147-1538-394B-974B-826207986F47}" type="presParOf" srcId="{4745F806-6FCF-9949-B814-2CC13F4C0FD2}" destId="{3E005131-1231-1743-ABA2-3774FEC6B77B}" srcOrd="0" destOrd="0" presId="urn:microsoft.com/office/officeart/2005/8/layout/cycle2"/>
    <dgm:cxn modelId="{170284D0-ED1A-874C-89EF-5463224BBD7F}" type="presParOf" srcId="{E1716E14-60BA-B541-9605-A97DE034B36E}" destId="{BB6C937F-DD12-CB4C-BB81-F651A4C84AE0}" srcOrd="6" destOrd="0" presId="urn:microsoft.com/office/officeart/2005/8/layout/cycle2"/>
    <dgm:cxn modelId="{012FF2F7-FCCA-B146-BD48-D737673858E4}" type="presParOf" srcId="{E1716E14-60BA-B541-9605-A97DE034B36E}" destId="{B7C0B742-8B3D-FE4E-8D7F-8447DFEED76E}" srcOrd="7" destOrd="0" presId="urn:microsoft.com/office/officeart/2005/8/layout/cycle2"/>
    <dgm:cxn modelId="{FB52149F-4C95-B04C-B339-278EFDCB98AC}" type="presParOf" srcId="{B7C0B742-8B3D-FE4E-8D7F-8447DFEED76E}" destId="{CEF2CF4C-B433-6543-8D30-86998EBB261B}" srcOrd="0" destOrd="0" presId="urn:microsoft.com/office/officeart/2005/8/layout/cycle2"/>
    <dgm:cxn modelId="{03B67402-2CE2-064F-B8A6-BFAB26C8EB98}" type="presParOf" srcId="{E1716E14-60BA-B541-9605-A97DE034B36E}" destId="{77E752CF-C951-4A49-9B91-411C8CCDF66D}" srcOrd="8" destOrd="0" presId="urn:microsoft.com/office/officeart/2005/8/layout/cycle2"/>
    <dgm:cxn modelId="{8695B6A2-93F1-B148-9E4F-9C749EF94F83}" type="presParOf" srcId="{E1716E14-60BA-B541-9605-A97DE034B36E}" destId="{A91681F2-BCE8-2B4B-ACC8-8FF8B6906280}" srcOrd="9" destOrd="0" presId="urn:microsoft.com/office/officeart/2005/8/layout/cycle2"/>
    <dgm:cxn modelId="{01DD7807-2756-1C41-AAED-0D793BA32A14}" type="presParOf" srcId="{A91681F2-BCE8-2B4B-ACC8-8FF8B6906280}" destId="{B1EC61F9-C845-D141-BA8B-7D9163566E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F1875-E9A9-C74B-84F7-246BB37BE01B}">
      <dsp:nvSpPr>
        <dsp:cNvPr id="0" name=""/>
        <dsp:cNvSpPr/>
      </dsp:nvSpPr>
      <dsp:spPr>
        <a:xfrm>
          <a:off x="3667564" y="1186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勾配を初期化</a:t>
          </a:r>
          <a:endParaRPr kumimoji="1" lang="ja-JP" altLang="en-US" sz="2400" kern="1200" dirty="0"/>
        </a:p>
      </dsp:txBody>
      <dsp:txXfrm>
        <a:off x="3935624" y="269246"/>
        <a:ext cx="1294305" cy="1294305"/>
      </dsp:txXfrm>
    </dsp:sp>
    <dsp:sp modelId="{D284FAC4-392D-1949-845A-F63842760DEE}">
      <dsp:nvSpPr>
        <dsp:cNvPr id="0" name=""/>
        <dsp:cNvSpPr/>
      </dsp:nvSpPr>
      <dsp:spPr>
        <a:xfrm rot="2160000">
          <a:off x="5440467" y="1407921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5454446" y="1488454"/>
        <a:ext cx="341564" cy="370660"/>
      </dsp:txXfrm>
    </dsp:sp>
    <dsp:sp modelId="{797EC523-243C-524C-A2CC-630929008F42}">
      <dsp:nvSpPr>
        <dsp:cNvPr id="0" name=""/>
        <dsp:cNvSpPr/>
      </dsp:nvSpPr>
      <dsp:spPr>
        <a:xfrm>
          <a:off x="589323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答えを予測</a:t>
          </a:r>
        </a:p>
      </dsp:txBody>
      <dsp:txXfrm>
        <a:off x="6161299" y="1886294"/>
        <a:ext cx="1294305" cy="1294305"/>
      </dsp:txXfrm>
    </dsp:sp>
    <dsp:sp modelId="{7F2B123E-8A8A-754B-8064-D4D9E64444B7}">
      <dsp:nvSpPr>
        <dsp:cNvPr id="0" name=""/>
        <dsp:cNvSpPr/>
      </dsp:nvSpPr>
      <dsp:spPr>
        <a:xfrm rot="6480000">
          <a:off x="6143678" y="3519647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6239488" y="3573591"/>
        <a:ext cx="341564" cy="370660"/>
      </dsp:txXfrm>
    </dsp:sp>
    <dsp:sp modelId="{17684C03-5F98-0843-AE2E-A3282F680356}">
      <dsp:nvSpPr>
        <dsp:cNvPr id="0" name=""/>
        <dsp:cNvSpPr/>
      </dsp:nvSpPr>
      <dsp:spPr>
        <a:xfrm>
          <a:off x="5043107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損失を計算</a:t>
          </a:r>
          <a:endParaRPr kumimoji="1" lang="ja-JP" altLang="en-US" sz="2400" kern="1200" dirty="0"/>
        </a:p>
      </dsp:txBody>
      <dsp:txXfrm>
        <a:off x="5311167" y="4502731"/>
        <a:ext cx="1294305" cy="1294305"/>
      </dsp:txXfrm>
    </dsp:sp>
    <dsp:sp modelId="{4745F806-6FCF-9949-B814-2CC13F4C0FD2}">
      <dsp:nvSpPr>
        <dsp:cNvPr id="0" name=""/>
        <dsp:cNvSpPr/>
      </dsp:nvSpPr>
      <dsp:spPr>
        <a:xfrm rot="10800000">
          <a:off x="4352612" y="4841000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4498997" y="4964554"/>
        <a:ext cx="341564" cy="370660"/>
      </dsp:txXfrm>
    </dsp:sp>
    <dsp:sp modelId="{BB6C937F-DD12-CB4C-BB81-F651A4C84AE0}">
      <dsp:nvSpPr>
        <dsp:cNvPr id="0" name=""/>
        <dsp:cNvSpPr/>
      </dsp:nvSpPr>
      <dsp:spPr>
        <a:xfrm>
          <a:off x="2292021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勾配を計算</a:t>
          </a:r>
        </a:p>
      </dsp:txBody>
      <dsp:txXfrm>
        <a:off x="2560081" y="4502731"/>
        <a:ext cx="1294305" cy="1294305"/>
      </dsp:txXfrm>
    </dsp:sp>
    <dsp:sp modelId="{B7C0B742-8B3D-FE4E-8D7F-8447DFEED76E}">
      <dsp:nvSpPr>
        <dsp:cNvPr id="0" name=""/>
        <dsp:cNvSpPr/>
      </dsp:nvSpPr>
      <dsp:spPr>
        <a:xfrm rot="15120000">
          <a:off x="2542461" y="3545915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2638271" y="3739079"/>
        <a:ext cx="341564" cy="370660"/>
      </dsp:txXfrm>
    </dsp:sp>
    <dsp:sp modelId="{77E752CF-C951-4A49-9B91-411C8CCDF66D}">
      <dsp:nvSpPr>
        <dsp:cNvPr id="0" name=""/>
        <dsp:cNvSpPr/>
      </dsp:nvSpPr>
      <dsp:spPr>
        <a:xfrm>
          <a:off x="144188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パラメータを更新</a:t>
          </a:r>
          <a:endParaRPr kumimoji="1" lang="ja-JP" altLang="en-US" sz="2400" kern="1200" dirty="0"/>
        </a:p>
      </dsp:txBody>
      <dsp:txXfrm>
        <a:off x="1709949" y="1886294"/>
        <a:ext cx="1294305" cy="1294305"/>
      </dsp:txXfrm>
    </dsp:sp>
    <dsp:sp modelId="{A91681F2-BCE8-2B4B-ACC8-8FF8B6906280}">
      <dsp:nvSpPr>
        <dsp:cNvPr id="0" name=""/>
        <dsp:cNvSpPr/>
      </dsp:nvSpPr>
      <dsp:spPr>
        <a:xfrm rot="19440000">
          <a:off x="3214792" y="1424156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3228771" y="1590731"/>
        <a:ext cx="341564" cy="37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F1875-E9A9-C74B-84F7-246BB37BE01B}">
      <dsp:nvSpPr>
        <dsp:cNvPr id="0" name=""/>
        <dsp:cNvSpPr/>
      </dsp:nvSpPr>
      <dsp:spPr>
        <a:xfrm>
          <a:off x="3667564" y="1186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勾配を初期化</a:t>
          </a:r>
          <a:endParaRPr kumimoji="1" lang="ja-JP" altLang="en-US" sz="2400" kern="1200" dirty="0"/>
        </a:p>
      </dsp:txBody>
      <dsp:txXfrm>
        <a:off x="3935624" y="269246"/>
        <a:ext cx="1294305" cy="1294305"/>
      </dsp:txXfrm>
    </dsp:sp>
    <dsp:sp modelId="{D284FAC4-392D-1949-845A-F63842760DEE}">
      <dsp:nvSpPr>
        <dsp:cNvPr id="0" name=""/>
        <dsp:cNvSpPr/>
      </dsp:nvSpPr>
      <dsp:spPr>
        <a:xfrm rot="2160000">
          <a:off x="5440467" y="1407921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5454446" y="1488454"/>
        <a:ext cx="341564" cy="370660"/>
      </dsp:txXfrm>
    </dsp:sp>
    <dsp:sp modelId="{797EC523-243C-524C-A2CC-630929008F42}">
      <dsp:nvSpPr>
        <dsp:cNvPr id="0" name=""/>
        <dsp:cNvSpPr/>
      </dsp:nvSpPr>
      <dsp:spPr>
        <a:xfrm>
          <a:off x="589323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答えを予測</a:t>
          </a:r>
        </a:p>
      </dsp:txBody>
      <dsp:txXfrm>
        <a:off x="6161299" y="1886294"/>
        <a:ext cx="1294305" cy="1294305"/>
      </dsp:txXfrm>
    </dsp:sp>
    <dsp:sp modelId="{7F2B123E-8A8A-754B-8064-D4D9E64444B7}">
      <dsp:nvSpPr>
        <dsp:cNvPr id="0" name=""/>
        <dsp:cNvSpPr/>
      </dsp:nvSpPr>
      <dsp:spPr>
        <a:xfrm rot="6480000">
          <a:off x="6143678" y="3519647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6239488" y="3573591"/>
        <a:ext cx="341564" cy="370660"/>
      </dsp:txXfrm>
    </dsp:sp>
    <dsp:sp modelId="{17684C03-5F98-0843-AE2E-A3282F680356}">
      <dsp:nvSpPr>
        <dsp:cNvPr id="0" name=""/>
        <dsp:cNvSpPr/>
      </dsp:nvSpPr>
      <dsp:spPr>
        <a:xfrm>
          <a:off x="5043107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損失を計算</a:t>
          </a:r>
          <a:endParaRPr kumimoji="1" lang="ja-JP" altLang="en-US" sz="2400" kern="1200" dirty="0"/>
        </a:p>
      </dsp:txBody>
      <dsp:txXfrm>
        <a:off x="5311167" y="4502731"/>
        <a:ext cx="1294305" cy="1294305"/>
      </dsp:txXfrm>
    </dsp:sp>
    <dsp:sp modelId="{4745F806-6FCF-9949-B814-2CC13F4C0FD2}">
      <dsp:nvSpPr>
        <dsp:cNvPr id="0" name=""/>
        <dsp:cNvSpPr/>
      </dsp:nvSpPr>
      <dsp:spPr>
        <a:xfrm rot="10800000">
          <a:off x="4352612" y="4841000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4498997" y="4964554"/>
        <a:ext cx="341564" cy="370660"/>
      </dsp:txXfrm>
    </dsp:sp>
    <dsp:sp modelId="{BB6C937F-DD12-CB4C-BB81-F651A4C84AE0}">
      <dsp:nvSpPr>
        <dsp:cNvPr id="0" name=""/>
        <dsp:cNvSpPr/>
      </dsp:nvSpPr>
      <dsp:spPr>
        <a:xfrm>
          <a:off x="2292021" y="4234671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dirty="0"/>
            <a:t>勾配を計算</a:t>
          </a:r>
        </a:p>
      </dsp:txBody>
      <dsp:txXfrm>
        <a:off x="2560081" y="4502731"/>
        <a:ext cx="1294305" cy="1294305"/>
      </dsp:txXfrm>
    </dsp:sp>
    <dsp:sp modelId="{B7C0B742-8B3D-FE4E-8D7F-8447DFEED76E}">
      <dsp:nvSpPr>
        <dsp:cNvPr id="0" name=""/>
        <dsp:cNvSpPr/>
      </dsp:nvSpPr>
      <dsp:spPr>
        <a:xfrm rot="15120000">
          <a:off x="2542461" y="3545915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 rot="10800000">
        <a:off x="2638271" y="3739079"/>
        <a:ext cx="341564" cy="370660"/>
      </dsp:txXfrm>
    </dsp:sp>
    <dsp:sp modelId="{77E752CF-C951-4A49-9B91-411C8CCDF66D}">
      <dsp:nvSpPr>
        <dsp:cNvPr id="0" name=""/>
        <dsp:cNvSpPr/>
      </dsp:nvSpPr>
      <dsp:spPr>
        <a:xfrm>
          <a:off x="1441889" y="1618234"/>
          <a:ext cx="1830425" cy="18304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dirty="0"/>
            <a:t>パラメータを更新</a:t>
          </a:r>
          <a:endParaRPr kumimoji="1" lang="ja-JP" altLang="en-US" sz="2400" kern="1200" dirty="0"/>
        </a:p>
      </dsp:txBody>
      <dsp:txXfrm>
        <a:off x="1709949" y="1886294"/>
        <a:ext cx="1294305" cy="1294305"/>
      </dsp:txXfrm>
    </dsp:sp>
    <dsp:sp modelId="{A91681F2-BCE8-2B4B-ACC8-8FF8B6906280}">
      <dsp:nvSpPr>
        <dsp:cNvPr id="0" name=""/>
        <dsp:cNvSpPr/>
      </dsp:nvSpPr>
      <dsp:spPr>
        <a:xfrm rot="19440000">
          <a:off x="3214792" y="1424156"/>
          <a:ext cx="487949" cy="6177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900" kern="1200"/>
        </a:p>
      </dsp:txBody>
      <dsp:txXfrm>
        <a:off x="3228771" y="1590731"/>
        <a:ext cx="341564" cy="37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1793E-C1B4-6A40-AD01-71D613AEAE0B}" type="datetimeFigureOut">
              <a:rPr kumimoji="1" lang="ja-JP" altLang="en-US" smtClean="0"/>
              <a:t>2018/4/20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DD31-CDC4-6E48-BC19-C8497CB9C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71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A346-FEDB-BF4B-A0FA-332C20871016}" type="datetimeFigureOut">
              <a:rPr kumimoji="1" lang="ja-JP" altLang="en-US" smtClean="0"/>
              <a:t>2018/4/20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FB262-1AE8-E14F-8620-8021C4CD87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2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6%9D%8E%E4%B8%96%E3%83%89%E3%83%AB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ja.wikipedia.org/wiki/%E3%83%87%E3%82%A3%E3%83%BC%E3%83%97%E3%83%A9%E3%83%BC%E3%83%8B%E3%83%B3%E3%82%B0#cite_note-34" TargetMode="External"/><Relationship Id="rId4" Type="http://schemas.openxmlformats.org/officeDocument/2006/relationships/hyperlink" Target="https://ja.wikipedia.org/wiki/AlphaGo%E5%AF%BE%E6%9D%8E%E4%B8%96%E3%83%89%E3%83%AB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98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94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25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4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19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827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68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66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13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129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88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月、世界最強の棋士にも名が挙がる</a:t>
            </a:r>
            <a:r>
              <a:rPr kumimoji="1" lang="ja-JP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李世ドル"/>
              </a:rPr>
              <a:t>李世乭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</a:t>
            </a:r>
            <a:r>
              <a:rPr kumimoji="1"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Go対李世ドル"/>
              </a:rPr>
              <a:t>AlphaGo</a:t>
            </a:r>
            <a:r>
              <a:rPr kumimoji="1" lang="ja-JP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Go対李世ドル"/>
              </a:rPr>
              <a:t>が</a:t>
            </a:r>
            <a:r>
              <a:rPr kumimoji="1" lang="en-US" altLang="ja-JP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Go対李世ドル"/>
              </a:rPr>
              <a:t>5</a:t>
            </a:r>
            <a:r>
              <a:rPr kumimoji="1" lang="ja-JP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phaGo対李世ドル"/>
              </a:rPr>
              <a:t>番勝負を行い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、結果は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勝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敗で</a:t>
            </a:r>
            <a:r>
              <a:rPr kumimoji="1" lang="en-US" altLang="ja-JP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の勝利であった</a:t>
            </a:r>
            <a:r>
              <a:rPr kumimoji="1" lang="en-US" altLang="ja-JP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[32]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kumimoji="1" lang="en-US" altLang="ja-JP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は柯潔に勝ち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局全勝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囲碁の盤面の数　３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^(19*19)=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３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^361=1.74×10^172</a:t>
            </a:r>
          </a:p>
          <a:p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宇宙にある分子の数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10^80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907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565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381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35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75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16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損失を小さくするには</a:t>
            </a:r>
            <a:endParaRPr kumimoji="1" lang="en-US" altLang="ja-JP" dirty="0"/>
          </a:p>
          <a:p>
            <a:r>
              <a:rPr kumimoji="1" lang="ja-JP" altLang="en-US" dirty="0"/>
              <a:t>勾配がマイナス　→　ウエイトを大きくする</a:t>
            </a:r>
            <a:endParaRPr kumimoji="1" lang="en-US" altLang="ja-JP" dirty="0"/>
          </a:p>
          <a:p>
            <a:r>
              <a:rPr kumimoji="1" lang="ja-JP" altLang="en-US" dirty="0"/>
              <a:t>勾配がプラス　→　ウエイトを減らす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369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損失を小さくするには</a:t>
            </a:r>
            <a:endParaRPr kumimoji="1" lang="en-US" altLang="ja-JP" dirty="0"/>
          </a:p>
          <a:p>
            <a:r>
              <a:rPr kumimoji="1" lang="ja-JP" altLang="en-US" dirty="0"/>
              <a:t>勾配がマイナス　→　ウエイトを大きくする</a:t>
            </a:r>
            <a:endParaRPr kumimoji="1" lang="en-US" altLang="ja-JP" dirty="0"/>
          </a:p>
          <a:p>
            <a:r>
              <a:rPr kumimoji="1" lang="ja-JP" altLang="en-US" dirty="0"/>
              <a:t>勾配がプラス　→　ウエイトを減らす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633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損失を小さくするには</a:t>
            </a:r>
            <a:endParaRPr kumimoji="1" lang="en-US" altLang="ja-JP" dirty="0"/>
          </a:p>
          <a:p>
            <a:r>
              <a:rPr kumimoji="1" lang="ja-JP" altLang="en-US" dirty="0"/>
              <a:t>勾配がマイナス　→　ウエイトを大きくする</a:t>
            </a:r>
            <a:endParaRPr kumimoji="1" lang="en-US" altLang="ja-JP" dirty="0"/>
          </a:p>
          <a:p>
            <a:r>
              <a:rPr kumimoji="1" lang="ja-JP" altLang="en-US" dirty="0"/>
              <a:t>勾配がプラス　→　ウエイトを減らす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62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各パラメータの勾配を初期化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モデルを使って答えを予測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予測と正解から損失を計算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損失を逆伝搬して各パラメータの勾配を計算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損失が少なくなるように、モデルのラメータを更新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29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mean squared error </a:t>
            </a:r>
            <a:r>
              <a:rPr kumimoji="1" lang="ja-JP" altLang="en-US" dirty="0"/>
              <a:t>平均二乗誤差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27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「メラノーマ（悪性黒色腫）」「良性腫瘍」などをディープラーニングで学習させ、皮膚がんを診断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675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1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各パラメータの勾配を初期化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モデルを使って答えを予測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予測と正解から損失を計算</a:t>
            </a: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損失を逆伝搬して各パラメータの勾配を計算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損失が少なくなるように、モデルのラメータを更新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22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64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815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人口知能（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　統一的な見解はない　「大量の知識データに対して、高度な推論を的確に行うことを目指したもの</a:t>
            </a:r>
            <a:r>
              <a:rPr kumimoji="1" lang="ja-JP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」（一般社団法人 人工知能学会設立趣意書からの抜粋）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12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00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42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FB262-1AE8-E14F-8620-8021C4CD87D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13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70932" y="912235"/>
            <a:ext cx="8574622" cy="2616199"/>
          </a:xfrm>
        </p:spPr>
        <p:txBody>
          <a:bodyPr/>
          <a:lstStyle/>
          <a:p>
            <a:r>
              <a:rPr lang="ja-JP" altLang="en-US" dirty="0"/>
              <a:t>ディープラニング入門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76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クラス内コンペティション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1" y="2093561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/>
              <a:t>画像分類の課題のコンテストを実施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/>
              <a:t>期間：第１３回</a:t>
            </a:r>
            <a:r>
              <a:rPr lang="en-US" altLang="ja-JP" sz="3200" dirty="0"/>
              <a:t>〜</a:t>
            </a:r>
            <a:r>
              <a:rPr lang="ja-JP" altLang="en-US" sz="3200"/>
              <a:t>最終回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7657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22263" y="3147236"/>
            <a:ext cx="10018713" cy="3710763"/>
          </a:xfrm>
        </p:spPr>
        <p:txBody>
          <a:bodyPr anchor="t">
            <a:normAutofit lnSpcReduction="10000"/>
          </a:bodyPr>
          <a:lstStyle/>
          <a:p>
            <a:r>
              <a:rPr lang="en-US" altLang="ja-JP" dirty="0"/>
              <a:t>Python</a:t>
            </a:r>
            <a:r>
              <a:rPr lang="ja-JP" altLang="en-US" dirty="0"/>
              <a:t>ディストリビューションの一つ</a:t>
            </a:r>
            <a:r>
              <a:rPr lang="en-US" altLang="ja-JP" dirty="0"/>
              <a:t> </a:t>
            </a:r>
          </a:p>
          <a:p>
            <a:r>
              <a:rPr lang="ja-JP" altLang="en-US" dirty="0"/>
              <a:t>データサイエンス用プラットフォーム</a:t>
            </a:r>
            <a:endParaRPr lang="en-US" altLang="ja-JP" dirty="0"/>
          </a:p>
          <a:p>
            <a:r>
              <a:rPr lang="en-US" altLang="ja-JP" dirty="0"/>
              <a:t>Python </a:t>
            </a:r>
            <a:r>
              <a:rPr lang="ja-JP" altLang="en-US" dirty="0"/>
              <a:t>本体とライブラリ（特に数値計算やデータ分析、機械学習な）がインストールされる</a:t>
            </a:r>
            <a:endParaRPr lang="en-US" altLang="ja-JP" dirty="0"/>
          </a:p>
          <a:p>
            <a:r>
              <a:rPr lang="ja-JP" altLang="en-US" dirty="0"/>
              <a:t>追加でライブラリがインストールできる</a:t>
            </a:r>
            <a:endParaRPr lang="en-US" altLang="ja-JP" dirty="0"/>
          </a:p>
          <a:p>
            <a:r>
              <a:rPr lang="ja-JP" altLang="en-US" dirty="0"/>
              <a:t>環境の切り替えができる</a:t>
            </a:r>
            <a:endParaRPr lang="en-US" altLang="ja-JP" dirty="0"/>
          </a:p>
          <a:p>
            <a:pPr lvl="1"/>
            <a:r>
              <a:rPr lang="en-US" altLang="ja-JP" dirty="0"/>
              <a:t>Python</a:t>
            </a:r>
            <a:r>
              <a:rPr lang="ja-JP" altLang="en-US" dirty="0"/>
              <a:t>２と</a:t>
            </a:r>
            <a:r>
              <a:rPr lang="en-US" altLang="ja-JP" dirty="0"/>
              <a:t>Python</a:t>
            </a:r>
            <a:r>
              <a:rPr lang="ja-JP" altLang="en-US" dirty="0"/>
              <a:t>３の使い分け</a:t>
            </a:r>
            <a:endParaRPr lang="en-US" altLang="ja-JP" dirty="0"/>
          </a:p>
          <a:p>
            <a:pPr lvl="1"/>
            <a:r>
              <a:rPr lang="ja-JP" altLang="en-US" dirty="0"/>
              <a:t>ライブラリの依存関係　利用するライブラリやそのバージョンを選択できる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22032"/>
          <a:stretch/>
        </p:blipFill>
        <p:spPr>
          <a:xfrm>
            <a:off x="630347" y="364164"/>
            <a:ext cx="5715680" cy="25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4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B6B4414-3F8D-CB46-8183-966A3903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0" y="2338805"/>
            <a:ext cx="8791133" cy="384542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75168CE-C250-804F-9E3B-91B5BCBBF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4232"/>
            <a:ext cx="4441658" cy="40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82801" y="3733799"/>
            <a:ext cx="10018713" cy="3124201"/>
          </a:xfrm>
        </p:spPr>
        <p:txBody>
          <a:bodyPr/>
          <a:lstStyle/>
          <a:p>
            <a:r>
              <a:rPr lang="ja-JP" altLang="en-US" sz="2800" dirty="0"/>
              <a:t>ニューラルネットワークを実装するためのライブラリ</a:t>
            </a:r>
            <a:endParaRPr lang="en-US" altLang="ja-JP" sz="2800" dirty="0"/>
          </a:p>
          <a:p>
            <a:r>
              <a:rPr lang="ja-JP" altLang="en-US" sz="2800" dirty="0"/>
              <a:t>直観的</a:t>
            </a:r>
            <a:r>
              <a:rPr lang="en-US" altLang="ja-JP" sz="2800" dirty="0"/>
              <a:t>: </a:t>
            </a:r>
            <a:r>
              <a:rPr lang="ja-JP" altLang="en-US" sz="2800" dirty="0"/>
              <a:t>ネットワーク構成を直観的に記述できる</a:t>
            </a:r>
          </a:p>
          <a:p>
            <a:r>
              <a:rPr lang="ja-JP" altLang="en-US" sz="2800" dirty="0"/>
              <a:t>柔軟</a:t>
            </a:r>
            <a:r>
              <a:rPr lang="en-US" altLang="ja-JP" sz="2800" dirty="0"/>
              <a:t>: </a:t>
            </a:r>
            <a:r>
              <a:rPr lang="ja-JP" altLang="en-US" sz="2800" dirty="0"/>
              <a:t>柔軟な記法により、畳み込み、リカレントなど、様々なタイプのニューラルネットを実装可能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6" y="494412"/>
            <a:ext cx="12010739" cy="28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476797-62A3-B546-807C-27A18749EEDF}"/>
              </a:ext>
            </a:extLst>
          </p:cNvPr>
          <p:cNvSpPr/>
          <p:nvPr/>
        </p:nvSpPr>
        <p:spPr>
          <a:xfrm>
            <a:off x="1272339" y="4576758"/>
            <a:ext cx="10014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>
                <a:solidFill>
                  <a:srgbClr val="000000"/>
                </a:solidFill>
                <a:latin typeface="Helvetica Neue" panose="02000503000000020004" pitchFamily="2" charset="0"/>
              </a:rPr>
              <a:t>Python</a:t>
            </a:r>
            <a:r>
              <a:rPr lang="ja-JP" altLang="en-US" sz="3600">
                <a:solidFill>
                  <a:srgbClr val="000000"/>
                </a:solidFill>
                <a:latin typeface="Helvetica Neue" panose="02000503000000020004" pitchFamily="2" charset="0"/>
              </a:rPr>
              <a:t>でグラフを描画するときなどに使われるライブラリ</a:t>
            </a:r>
            <a:endParaRPr lang="en-US" altLang="ja-JP" sz="36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CDC4DBA-BBBA-1C48-A925-732C3865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39" y="932340"/>
            <a:ext cx="9647321" cy="2311994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85A6949-E967-6B41-AC1D-E70AEE6A5170}"/>
              </a:ext>
            </a:extLst>
          </p:cNvPr>
          <p:cNvSpPr/>
          <p:nvPr/>
        </p:nvSpPr>
        <p:spPr>
          <a:xfrm>
            <a:off x="1272339" y="3617596"/>
            <a:ext cx="7053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https://matplotlib.org/gallery/index.html</a:t>
            </a:r>
          </a:p>
        </p:txBody>
      </p:sp>
    </p:spTree>
    <p:extLst>
      <p:ext uri="{BB962C8B-B14F-4D97-AF65-F5344CB8AC3E}">
        <p14:creationId xmlns:p14="http://schemas.microsoft.com/office/powerpoint/2010/main" val="325940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45638BC-0CBA-0948-96ED-252D038B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2" y="72189"/>
            <a:ext cx="10091703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B50A572-EAC7-C041-B10F-F0D9778C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19" y="0"/>
            <a:ext cx="8872023" cy="64165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BE80424-F2B5-E34C-A191-BDB9839DA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243" y="417542"/>
            <a:ext cx="4334041" cy="2060963"/>
          </a:xfrm>
        </p:spPr>
        <p:txBody>
          <a:bodyPr>
            <a:normAutofit/>
          </a:bodyPr>
          <a:lstStyle/>
          <a:p>
            <a:r>
              <a:rPr kumimoji="1" lang="ja-JP" altLang="en-US"/>
              <a:t>神経細胞のイメージ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1E9770E8-0794-C24A-8BE3-4410EA7060F8}"/>
              </a:ext>
            </a:extLst>
          </p:cNvPr>
          <p:cNvSpPr txBox="1">
            <a:spLocks/>
          </p:cNvSpPr>
          <p:nvPr/>
        </p:nvSpPr>
        <p:spPr>
          <a:xfrm>
            <a:off x="1776664" y="4716785"/>
            <a:ext cx="1879599" cy="7442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複数の入力</a:t>
            </a:r>
            <a:endParaRPr lang="ja-JP" altLang="en-US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62BEB93-B60C-1243-BF58-41A0694EBCCD}"/>
              </a:ext>
            </a:extLst>
          </p:cNvPr>
          <p:cNvSpPr txBox="1">
            <a:spLocks/>
          </p:cNvSpPr>
          <p:nvPr/>
        </p:nvSpPr>
        <p:spPr>
          <a:xfrm>
            <a:off x="5516549" y="417542"/>
            <a:ext cx="315494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出力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7B5CD1-6DE7-0E4C-89C8-BA88583B4D1A}"/>
              </a:ext>
            </a:extLst>
          </p:cNvPr>
          <p:cNvSpPr/>
          <p:nvPr/>
        </p:nvSpPr>
        <p:spPr>
          <a:xfrm>
            <a:off x="3248527" y="6416581"/>
            <a:ext cx="8365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出典　http://www.kyoto-u.ac.jp/static/ja/news_data/h/h1/news6/2012/120613_3.htm</a:t>
            </a:r>
          </a:p>
        </p:txBody>
      </p:sp>
    </p:spTree>
    <p:extLst>
      <p:ext uri="{BB962C8B-B14F-4D97-AF65-F5344CB8AC3E}">
        <p14:creationId xmlns:p14="http://schemas.microsoft.com/office/powerpoint/2010/main" val="191942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/>
              <a:t>神経回路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280185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4F3E0AA-97C3-7A4D-9CEE-99FE6828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95" y="374372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/>
              <a:t>繰返し見ることで覚える</a:t>
            </a:r>
            <a:br>
              <a:rPr kumimoji="1" lang="en-US" altLang="ja-JP" dirty="0"/>
            </a:br>
            <a:r>
              <a:rPr kumimoji="1" lang="ja-JP" altLang="en-US"/>
              <a:t>（神経回路を構成する）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FDF1726-0B4C-D441-9204-A0232A35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1" y="1932315"/>
            <a:ext cx="2061237" cy="137415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6ECFB80-578E-C245-B44E-A21B7459F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8" y="3530948"/>
            <a:ext cx="2102405" cy="1401603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E07FE112-4F0F-704E-B3A2-7A42F30DA909}"/>
              </a:ext>
            </a:extLst>
          </p:cNvPr>
          <p:cNvSpPr txBox="1">
            <a:spLocks/>
          </p:cNvSpPr>
          <p:nvPr/>
        </p:nvSpPr>
        <p:spPr>
          <a:xfrm>
            <a:off x="9661842" y="2247286"/>
            <a:ext cx="2030812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ねこ</a:t>
            </a:r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62DDEA5-912E-3546-AB8F-DEA8AF8EE974}"/>
              </a:ext>
            </a:extLst>
          </p:cNvPr>
          <p:cNvSpPr txBox="1">
            <a:spLocks/>
          </p:cNvSpPr>
          <p:nvPr/>
        </p:nvSpPr>
        <p:spPr>
          <a:xfrm>
            <a:off x="9661842" y="3859642"/>
            <a:ext cx="2030812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犬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42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280185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4F3E0AA-97C3-7A4D-9CEE-99FE6828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492" y="-33036"/>
            <a:ext cx="10018713" cy="1752599"/>
          </a:xfrm>
        </p:spPr>
        <p:txBody>
          <a:bodyPr/>
          <a:lstStyle/>
          <a:p>
            <a:r>
              <a:rPr lang="ja-JP" altLang="en-US"/>
              <a:t>ニューラル</a:t>
            </a:r>
            <a:r>
              <a:rPr kumimoji="1" lang="ja-JP" altLang="en-US"/>
              <a:t>ネットワークの例（分類）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FDF1726-0B4C-D441-9204-A0232A35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1" y="1932315"/>
            <a:ext cx="2061237" cy="137415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6ECFB80-578E-C245-B44E-A21B7459F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8" y="3530948"/>
            <a:ext cx="2102405" cy="1401603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E07FE112-4F0F-704E-B3A2-7A42F30DA909}"/>
              </a:ext>
            </a:extLst>
          </p:cNvPr>
          <p:cNvSpPr txBox="1">
            <a:spLocks/>
          </p:cNvSpPr>
          <p:nvPr/>
        </p:nvSpPr>
        <p:spPr>
          <a:xfrm>
            <a:off x="9661842" y="2247286"/>
            <a:ext cx="2030812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ねこ</a:t>
            </a:r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62DDEA5-912E-3546-AB8F-DEA8AF8EE974}"/>
              </a:ext>
            </a:extLst>
          </p:cNvPr>
          <p:cNvSpPr txBox="1">
            <a:spLocks/>
          </p:cNvSpPr>
          <p:nvPr/>
        </p:nvSpPr>
        <p:spPr>
          <a:xfrm>
            <a:off x="9661842" y="3859642"/>
            <a:ext cx="2030812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犬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569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29340" y="871863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234111166</a:t>
            </a:r>
            <a:endParaRPr kumimoji="1" lang="en-US" altLang="ja-JP" sz="4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kumimoji="1" lang="ja-JP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・・・</a:t>
            </a:r>
            <a:endParaRPr kumimoji="1" lang="en-US" altLang="ja-JP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7" name="正方形/長方形 6"/>
          <p:cNvSpPr/>
          <p:nvPr/>
        </p:nvSpPr>
        <p:spPr>
          <a:xfrm>
            <a:off x="9998149" y="871869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０．９</a:t>
            </a:r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ja-JP" altLang="en-US" sz="2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０．１</a:t>
            </a:r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5801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C4C155C-5515-414A-BD06-FB8B6D76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63" y="365760"/>
            <a:ext cx="2061237" cy="1374157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80093CF1-FE56-054E-8741-A2729567FBDC}"/>
              </a:ext>
            </a:extLst>
          </p:cNvPr>
          <p:cNvSpPr txBox="1">
            <a:spLocks/>
          </p:cNvSpPr>
          <p:nvPr/>
        </p:nvSpPr>
        <p:spPr>
          <a:xfrm>
            <a:off x="0" y="6195224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画像のベクトル</a:t>
            </a:r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C84451B-0E6E-2E48-8917-E5384F6B51D0}"/>
              </a:ext>
            </a:extLst>
          </p:cNvPr>
          <p:cNvSpPr txBox="1">
            <a:spLocks/>
          </p:cNvSpPr>
          <p:nvPr/>
        </p:nvSpPr>
        <p:spPr>
          <a:xfrm>
            <a:off x="7065873" y="365760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ねこの確率</a:t>
            </a:r>
            <a:endParaRPr lang="ja-JP" altLang="en-US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7947D2FC-785B-6F42-9483-E8B6758DD7F8}"/>
              </a:ext>
            </a:extLst>
          </p:cNvPr>
          <p:cNvSpPr txBox="1">
            <a:spLocks/>
          </p:cNvSpPr>
          <p:nvPr/>
        </p:nvSpPr>
        <p:spPr>
          <a:xfrm>
            <a:off x="7126833" y="5773505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犬の確率</a:t>
            </a:r>
            <a:endParaRPr lang="ja-JP" altLang="en-US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464045D1-250B-8540-8DEC-8D8CAC399F0D}"/>
              </a:ext>
            </a:extLst>
          </p:cNvPr>
          <p:cNvSpPr txBox="1">
            <a:spLocks/>
          </p:cNvSpPr>
          <p:nvPr/>
        </p:nvSpPr>
        <p:spPr>
          <a:xfrm>
            <a:off x="2277435" y="5277556"/>
            <a:ext cx="1879599" cy="7442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複数の入力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45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" y="523728"/>
            <a:ext cx="11388384" cy="56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346B90-EABA-F74D-8F49-1C512E33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424713"/>
            <a:ext cx="8277727" cy="561107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47148F-BAE3-9E42-AF20-1D40FC995601}"/>
              </a:ext>
            </a:extLst>
          </p:cNvPr>
          <p:cNvSpPr/>
          <p:nvPr/>
        </p:nvSpPr>
        <p:spPr>
          <a:xfrm>
            <a:off x="5374105" y="6211669"/>
            <a:ext cx="6817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出典　</a:t>
            </a:r>
            <a:r>
              <a:rPr lang="ja-JP" altLang="en-US" b="1"/>
              <a:t>人工知能とニューロコンピュータの歴史</a:t>
            </a:r>
          </a:p>
          <a:p>
            <a:r>
              <a:rPr lang="ja-JP" altLang="en-US"/>
              <a:t>http://www.kogures.com/hitoshi/history/neuro-computer/index.html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AFAE72-55B4-4641-A504-A8B759239214}"/>
              </a:ext>
            </a:extLst>
          </p:cNvPr>
          <p:cNvSpPr txBox="1"/>
          <p:nvPr/>
        </p:nvSpPr>
        <p:spPr>
          <a:xfrm>
            <a:off x="4206276" y="4378155"/>
            <a:ext cx="1769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highlight>
                  <a:srgbClr val="FFFF00"/>
                </a:highlight>
              </a:rPr>
              <a:t>ウエイト</a:t>
            </a:r>
            <a:endParaRPr kumimoji="1" lang="en-US" altLang="ja-JP" sz="2400" dirty="0">
              <a:highlight>
                <a:srgbClr val="FFFF00"/>
              </a:highlight>
            </a:endParaRPr>
          </a:p>
          <a:p>
            <a:r>
              <a:rPr kumimoji="1" lang="en-US" altLang="ja-JP" sz="2400" dirty="0">
                <a:highlight>
                  <a:srgbClr val="FFFF00"/>
                </a:highlight>
              </a:rPr>
              <a:t>W</a:t>
            </a:r>
            <a:endParaRPr kumimoji="1" lang="ja-JP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848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29340" y="871863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234111166</a:t>
            </a:r>
            <a:endParaRPr kumimoji="1" lang="en-US" altLang="ja-JP" sz="4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kumimoji="1" lang="ja-JP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・・・</a:t>
            </a:r>
            <a:endParaRPr kumimoji="1" lang="en-US" altLang="ja-JP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7" name="正方形/長方形 6"/>
          <p:cNvSpPr/>
          <p:nvPr/>
        </p:nvSpPr>
        <p:spPr>
          <a:xfrm>
            <a:off x="9998149" y="871869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０．９</a:t>
            </a:r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ja-JP" altLang="en-US" sz="2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０．１</a:t>
            </a:r>
            <a:endParaRPr kumimoji="1" lang="en-US" altLang="ja-JP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5801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C4C155C-5515-414A-BD06-FB8B6D76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63" y="365760"/>
            <a:ext cx="2061237" cy="1374157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80093CF1-FE56-054E-8741-A2729567FBDC}"/>
              </a:ext>
            </a:extLst>
          </p:cNvPr>
          <p:cNvSpPr txBox="1">
            <a:spLocks/>
          </p:cNvSpPr>
          <p:nvPr/>
        </p:nvSpPr>
        <p:spPr>
          <a:xfrm>
            <a:off x="0" y="6195224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画像のベクトル</a:t>
            </a:r>
            <a:endParaRPr lang="ja-JP" altLang="en-US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C84451B-0E6E-2E48-8917-E5384F6B51D0}"/>
              </a:ext>
            </a:extLst>
          </p:cNvPr>
          <p:cNvSpPr txBox="1">
            <a:spLocks/>
          </p:cNvSpPr>
          <p:nvPr/>
        </p:nvSpPr>
        <p:spPr>
          <a:xfrm>
            <a:off x="7065873" y="365760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ねこの確率</a:t>
            </a:r>
            <a:endParaRPr lang="ja-JP" altLang="en-US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7947D2FC-785B-6F42-9483-E8B6758DD7F8}"/>
              </a:ext>
            </a:extLst>
          </p:cNvPr>
          <p:cNvSpPr txBox="1">
            <a:spLocks/>
          </p:cNvSpPr>
          <p:nvPr/>
        </p:nvSpPr>
        <p:spPr>
          <a:xfrm>
            <a:off x="7126833" y="5773505"/>
            <a:ext cx="2932276" cy="7442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犬の確率</a:t>
            </a:r>
            <a:endParaRPr lang="ja-JP" altLang="en-US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464045D1-250B-8540-8DEC-8D8CAC399F0D}"/>
              </a:ext>
            </a:extLst>
          </p:cNvPr>
          <p:cNvSpPr txBox="1">
            <a:spLocks/>
          </p:cNvSpPr>
          <p:nvPr/>
        </p:nvSpPr>
        <p:spPr>
          <a:xfrm>
            <a:off x="2277435" y="5277556"/>
            <a:ext cx="1879599" cy="7442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複数の入力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2FC58E-223E-3940-BA49-87B792285A27}"/>
              </a:ext>
            </a:extLst>
          </p:cNvPr>
          <p:cNvSpPr txBox="1"/>
          <p:nvPr/>
        </p:nvSpPr>
        <p:spPr>
          <a:xfrm>
            <a:off x="4674937" y="2001648"/>
            <a:ext cx="297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W,b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5707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29340" y="871863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7" name="正方形/長方形 6"/>
          <p:cNvSpPr/>
          <p:nvPr/>
        </p:nvSpPr>
        <p:spPr>
          <a:xfrm>
            <a:off x="9998149" y="871869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２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5801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917B9DD-9423-0A4B-8BAB-EDA0AC7D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47" y="-201477"/>
            <a:ext cx="10018713" cy="1752599"/>
          </a:xfrm>
        </p:spPr>
        <p:txBody>
          <a:bodyPr/>
          <a:lstStyle/>
          <a:p>
            <a:r>
              <a:rPr lang="ja-JP" altLang="en-US"/>
              <a:t>入力された数字を倍にする</a:t>
            </a:r>
            <a:br>
              <a:rPr lang="en-US" altLang="ja-JP" dirty="0"/>
            </a:br>
            <a:r>
              <a:rPr lang="ja-JP" altLang="en-US"/>
              <a:t>ネットワーク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284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E6E1B-ADB4-4C45-9524-E6CE52BC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3171"/>
            <a:ext cx="10018713" cy="1752599"/>
          </a:xfrm>
        </p:spPr>
        <p:txBody>
          <a:bodyPr>
            <a:normAutofit/>
          </a:bodyPr>
          <a:lstStyle/>
          <a:p>
            <a:r>
              <a:rPr kumimoji="1" lang="ja-JP" altLang="en-US" sz="5400"/>
              <a:t>ノートブックのコピー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F0B52A-BB08-FB4A-AD41-9BCA981B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55733"/>
            <a:ext cx="10136440" cy="388077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kumimoji="1" lang="ja-JP" altLang="en-US" sz="4000"/>
              <a:t>授業の共有フォルダにある</a:t>
            </a:r>
            <a:endParaRPr kumimoji="1" lang="en-US" altLang="ja-JP" sz="4000" dirty="0"/>
          </a:p>
          <a:p>
            <a:pPr marL="0" indent="0" algn="just">
              <a:buNone/>
            </a:pPr>
            <a:r>
              <a:rPr lang="ja-JP" altLang="en-US" sz="4000"/>
              <a:t>「最も簡単なニューラルネットワーク</a:t>
            </a:r>
            <a:r>
              <a:rPr lang="en-US" altLang="ja-JP" sz="4000" dirty="0"/>
              <a:t>.</a:t>
            </a:r>
            <a:r>
              <a:rPr lang="en-US" altLang="ja-JP" sz="4000" dirty="0" err="1"/>
              <a:t>ipynb</a:t>
            </a:r>
            <a:r>
              <a:rPr kumimoji="1" lang="ja-JP" altLang="en-US" sz="4000"/>
              <a:t>」を</a:t>
            </a:r>
            <a:endParaRPr kumimoji="1" lang="en-US" altLang="ja-JP" sz="4000" dirty="0"/>
          </a:p>
          <a:p>
            <a:pPr algn="just"/>
            <a:endParaRPr lang="en-US" altLang="ja-JP" sz="40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marL="0" indent="0" algn="just">
              <a:buNone/>
            </a:pPr>
            <a:r>
              <a:rPr lang="en-US" altLang="ja-JP" sz="40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C:\Users\(</a:t>
            </a:r>
            <a:r>
              <a:rPr lang="ja-JP" altLang="en-US" sz="40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ユーザ名</a:t>
            </a:r>
            <a:r>
              <a:rPr lang="en-US" altLang="ja-JP" sz="40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)\Lesson</a:t>
            </a:r>
          </a:p>
          <a:p>
            <a:pPr marL="0" indent="0">
              <a:buNone/>
            </a:pPr>
            <a:endParaRPr lang="en-US" altLang="ja-JP" sz="4000" dirty="0">
              <a:latin typeface="+mn-ea"/>
            </a:endParaRPr>
          </a:p>
          <a:p>
            <a:pPr marL="0" indent="0">
              <a:buNone/>
            </a:pPr>
            <a:r>
              <a:rPr lang="ja-JP" altLang="en-US" sz="4000">
                <a:latin typeface="+mn-ea"/>
              </a:rPr>
              <a:t>の下にコピーして下さい。</a:t>
            </a:r>
            <a:endParaRPr lang="en-US" altLang="ja-JP" sz="4000" dirty="0">
              <a:latin typeface="+mn-ea"/>
            </a:endParaRPr>
          </a:p>
          <a:p>
            <a:pPr marL="0" indent="0">
              <a:buNone/>
            </a:pPr>
            <a:endParaRPr lang="en-US" altLang="ja-JP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marL="0" indent="0">
              <a:buNone/>
            </a:pPr>
            <a:endParaRPr kumimoji="1" lang="en-US" altLang="ja-JP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003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E6E1B-ADB4-4C45-9524-E6CE52BC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43" y="184151"/>
            <a:ext cx="10018713" cy="1752599"/>
          </a:xfrm>
        </p:spPr>
        <p:txBody>
          <a:bodyPr/>
          <a:lstStyle/>
          <a:p>
            <a:r>
              <a:rPr kumimoji="1" lang="ja-JP" altLang="en-US"/>
              <a:t>フォルダの作成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BB1136-7332-BB4D-957F-62DDAC10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58950"/>
            <a:ext cx="1216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E6E1B-ADB4-4C45-9524-E6CE52BC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43" y="184151"/>
            <a:ext cx="10018713" cy="1752599"/>
          </a:xfrm>
        </p:spPr>
        <p:txBody>
          <a:bodyPr/>
          <a:lstStyle/>
          <a:p>
            <a:r>
              <a:rPr kumimoji="1" lang="ja-JP" altLang="en-US"/>
              <a:t>フォルダの作成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829BC9-B0A9-854C-A366-2B237A1F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702200"/>
            <a:ext cx="12077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8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E6E1B-ADB4-4C45-9524-E6CE52BC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457517" cy="1320800"/>
          </a:xfrm>
        </p:spPr>
        <p:txBody>
          <a:bodyPr/>
          <a:lstStyle/>
          <a:p>
            <a:r>
              <a:rPr lang="ja-JP" altLang="en-US"/>
              <a:t>共有フォルダからコピー・貼り付け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7F05C0-2F43-9244-A5BB-2EA2FC99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30400"/>
            <a:ext cx="12179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0E6EAED-8E08-6B43-810C-EA105768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0" y="592850"/>
            <a:ext cx="9483940" cy="56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0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94261E-1432-A345-B44A-C88565B5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1765300"/>
            <a:ext cx="8596668" cy="13208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Anaconda</a:t>
            </a:r>
            <a:br>
              <a:rPr kumimoji="1" lang="en-US" altLang="ja-JP" dirty="0"/>
            </a:br>
            <a:r>
              <a:rPr kumimoji="1" lang="en-US" altLang="ja-JP" dirty="0"/>
              <a:t> Navigator</a:t>
            </a:r>
            <a:r>
              <a:rPr kumimoji="1" lang="ja-JP" altLang="en-US"/>
              <a:t>の</a:t>
            </a:r>
            <a:br>
              <a:rPr kumimoji="1" lang="en-US" altLang="ja-JP" dirty="0"/>
            </a:br>
            <a:r>
              <a:rPr kumimoji="1" lang="ja-JP" altLang="en-US"/>
              <a:t>起動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49F99FA-672C-0045-B62F-0433C385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620" y="229921"/>
            <a:ext cx="4939573" cy="63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99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83D70-1E2D-D843-B3D7-BB4496B2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</a:t>
            </a:r>
            <a:r>
              <a:rPr lang="ja-JP" altLang="en-US"/>
              <a:t>の</a:t>
            </a:r>
            <a:r>
              <a:rPr kumimoji="1" lang="ja-JP" altLang="en-US"/>
              <a:t>起動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00EE8F3-60B7-CD48-BF3E-6E497CD9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" y="1796240"/>
            <a:ext cx="12192000" cy="42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606769" y="33996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/>
              <a:t>皮膚がんの診断</a:t>
            </a:r>
            <a:endParaRPr lang="ja-JP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03EDA87-6FA0-BD4D-B9C8-016434BD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9" y="1098549"/>
            <a:ext cx="8056479" cy="537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8516C3-0C44-1D45-91CE-9A202CE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7" y="5537200"/>
            <a:ext cx="12327945" cy="1320800"/>
          </a:xfrm>
        </p:spPr>
        <p:txBody>
          <a:bodyPr/>
          <a:lstStyle/>
          <a:p>
            <a:r>
              <a:rPr kumimoji="1" lang="ja-JP" altLang="en-US"/>
              <a:t>ノートブックのあるフォルダを開く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4E7103-DD0B-6441-99A0-68B0B527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061633"/>
            <a:ext cx="11972925" cy="44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97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7AE56FD-7F3E-C945-A934-1B2BE433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-74859"/>
            <a:ext cx="12061761" cy="69328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38516C3-0C44-1D45-91CE-9A202CE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338" y="5537200"/>
            <a:ext cx="8596668" cy="1320800"/>
          </a:xfrm>
        </p:spPr>
        <p:txBody>
          <a:bodyPr/>
          <a:lstStyle/>
          <a:p>
            <a:r>
              <a:rPr kumimoji="1" lang="ja-JP" altLang="en-US"/>
              <a:t>ノートブックを開く</a:t>
            </a:r>
          </a:p>
        </p:txBody>
      </p:sp>
    </p:spTree>
    <p:extLst>
      <p:ext uri="{BB962C8B-B14F-4D97-AF65-F5344CB8AC3E}">
        <p14:creationId xmlns:p14="http://schemas.microsoft.com/office/powerpoint/2010/main" val="1123084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D9AA7A-8475-E041-89FF-3F247899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6" y="0"/>
            <a:ext cx="1164662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38516C3-0C44-1D45-91CE-9A202CE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338" y="5537200"/>
            <a:ext cx="8596668" cy="1320800"/>
          </a:xfrm>
        </p:spPr>
        <p:txBody>
          <a:bodyPr/>
          <a:lstStyle/>
          <a:p>
            <a:r>
              <a:rPr lang="ja-JP" altLang="en-US"/>
              <a:t>カーネル</a:t>
            </a:r>
            <a:r>
              <a:rPr kumimoji="1" lang="ja-JP" altLang="en-US"/>
              <a:t>を選択する</a:t>
            </a:r>
          </a:p>
        </p:txBody>
      </p:sp>
    </p:spTree>
    <p:extLst>
      <p:ext uri="{BB962C8B-B14F-4D97-AF65-F5344CB8AC3E}">
        <p14:creationId xmlns:p14="http://schemas.microsoft.com/office/powerpoint/2010/main" val="289496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8516C3-0C44-1D45-91CE-9A202CE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480" y="5496201"/>
            <a:ext cx="8596668" cy="1320800"/>
          </a:xfrm>
        </p:spPr>
        <p:txBody>
          <a:bodyPr/>
          <a:lstStyle/>
          <a:p>
            <a:r>
              <a:rPr kumimoji="1" lang="ja-JP" altLang="en-US"/>
              <a:t>セルを実行する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738211-ACA7-394B-9B13-58073FE1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83" y="857250"/>
            <a:ext cx="1228636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6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7122884" y="6066997"/>
            <a:ext cx="49577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http://palloc.hateblo.jp/entry/2016/08/02/213847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2" y="806780"/>
            <a:ext cx="7430064" cy="458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5111522" y="5713054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aseline="30000" dirty="0"/>
              <a:t>全結合層</a:t>
            </a:r>
            <a:endParaRPr kumimoji="1" lang="ja-JP" altLang="en-US" sz="48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300D59C-B4BC-144C-987A-E928F9D825E1}"/>
              </a:ext>
            </a:extLst>
          </p:cNvPr>
          <p:cNvSpPr/>
          <p:nvPr/>
        </p:nvSpPr>
        <p:spPr>
          <a:xfrm>
            <a:off x="4745762" y="983272"/>
            <a:ext cx="3007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/>
              <a:t>L.Linear(</a:t>
            </a:r>
            <a:r>
              <a:rPr lang="en-US" altLang="ja-JP" sz="3600" dirty="0"/>
              <a:t>3</a:t>
            </a:r>
            <a:r>
              <a:rPr lang="ja-JP" altLang="en-US" sz="3600"/>
              <a:t>,</a:t>
            </a:r>
            <a:r>
              <a:rPr lang="en-US" altLang="ja-JP" sz="3600" dirty="0"/>
              <a:t>3</a:t>
            </a:r>
            <a:r>
              <a:rPr lang="ja-JP" alt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1409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7122884" y="6066997"/>
            <a:ext cx="49577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（</a:t>
            </a:r>
            <a:r>
              <a:rPr lang="ja-JP" altLang="en-US" sz="1200" dirty="0">
                <a:latin typeface="+mj-ea"/>
                <a:ea typeface="+mj-ea"/>
              </a:rPr>
              <a:t>引用元：</a:t>
            </a:r>
            <a:r>
              <a:rPr lang="en-US" altLang="ja-JP" sz="2000" baseline="30000" dirty="0"/>
              <a:t>http://palloc.hateblo.jp/entry/2016/08/02/213847</a:t>
            </a:r>
            <a:r>
              <a:rPr lang="ja-JP" altLang="en-US" dirty="0">
                <a:latin typeface="+mj-ea"/>
                <a:ea typeface="+mj-ea"/>
              </a:rPr>
              <a:t>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55268" y="58985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aseline="30000" dirty="0"/>
              <a:t>全結合層での計算</a:t>
            </a:r>
            <a:endParaRPr lang="en-US" altLang="ja-JP" sz="4800" baseline="30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59" y="406822"/>
            <a:ext cx="7825241" cy="520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343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29340" y="871863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１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3733800" y="1233372"/>
            <a:ext cx="4572000" cy="4550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7" name="正方形/長方形 6"/>
          <p:cNvSpPr/>
          <p:nvPr/>
        </p:nvSpPr>
        <p:spPr>
          <a:xfrm>
            <a:off x="9998149" y="871869"/>
            <a:ext cx="1212111" cy="527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２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58016" y="2785723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8822365" y="2785726"/>
            <a:ext cx="659219" cy="144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917B9DD-9423-0A4B-8BAB-EDA0AC7D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47" y="-201477"/>
            <a:ext cx="10018713" cy="1752599"/>
          </a:xfrm>
        </p:spPr>
        <p:txBody>
          <a:bodyPr/>
          <a:lstStyle/>
          <a:p>
            <a:r>
              <a:rPr lang="ja-JP" altLang="en-US"/>
              <a:t>入力された数字を倍にする</a:t>
            </a:r>
            <a:br>
              <a:rPr lang="en-US" altLang="ja-JP" dirty="0"/>
            </a:br>
            <a:r>
              <a:rPr lang="ja-JP" altLang="en-US"/>
              <a:t>ネットワーク</a:t>
            </a:r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42BA50-92D2-4B47-9471-47DB0FDE1E44}"/>
              </a:ext>
            </a:extLst>
          </p:cNvPr>
          <p:cNvSpPr txBox="1"/>
          <p:nvPr/>
        </p:nvSpPr>
        <p:spPr>
          <a:xfrm>
            <a:off x="4932807" y="5730113"/>
            <a:ext cx="363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y= </a:t>
            </a:r>
            <a:r>
              <a:rPr kumimoji="1" lang="en-US" altLang="ja-JP" sz="4800" dirty="0" err="1"/>
              <a:t>Wx</a:t>
            </a:r>
            <a:r>
              <a:rPr kumimoji="1" lang="en-US" altLang="ja-JP" sz="4800" dirty="0"/>
              <a:t> + b</a:t>
            </a:r>
            <a:endParaRPr kumimoji="1" lang="ja-JP" altLang="en-US" sz="4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E65B0F-B738-CB43-A86E-40D31FA1D246}"/>
              </a:ext>
            </a:extLst>
          </p:cNvPr>
          <p:cNvSpPr txBox="1"/>
          <p:nvPr/>
        </p:nvSpPr>
        <p:spPr>
          <a:xfrm>
            <a:off x="4530559" y="1814479"/>
            <a:ext cx="297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W,b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198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3909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2703876" y="405424"/>
            <a:ext cx="4232427" cy="4001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1603947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6965372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65742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65742" y="428375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8855339" y="2234222"/>
            <a:ext cx="1727716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40052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予測データ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8148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入力データ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04766" y="5058805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教師データ</a:t>
            </a:r>
          </a:p>
        </p:txBody>
      </p:sp>
      <p:cxnSp>
        <p:nvCxnSpPr>
          <p:cNvPr id="20" name="カギ線コネクタ 19"/>
          <p:cNvCxnSpPr/>
          <p:nvPr/>
        </p:nvCxnSpPr>
        <p:spPr>
          <a:xfrm flipV="1">
            <a:off x="8905881" y="2525545"/>
            <a:ext cx="759617" cy="2780381"/>
          </a:xfrm>
          <a:prstGeom prst="bentConnector2">
            <a:avLst/>
          </a:prstGeom>
          <a:ln w="130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0598217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損失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52298" y="1009313"/>
            <a:ext cx="297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W,b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4773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3909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2703876" y="405424"/>
            <a:ext cx="4232427" cy="4001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1603947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6965372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65742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65742" y="428375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8855339" y="2234222"/>
            <a:ext cx="1727716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20545" y="417477"/>
            <a:ext cx="5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バックプロパゲーション</a:t>
            </a:r>
            <a:endParaRPr kumimoji="1" lang="ja-JP" altLang="en-US" sz="32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8148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入力データ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04766" y="5058805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教師データ</a:t>
            </a:r>
          </a:p>
        </p:txBody>
      </p:sp>
      <p:cxnSp>
        <p:nvCxnSpPr>
          <p:cNvPr id="20" name="カギ線コネクタ 19"/>
          <p:cNvCxnSpPr/>
          <p:nvPr/>
        </p:nvCxnSpPr>
        <p:spPr>
          <a:xfrm flipV="1">
            <a:off x="8905881" y="2525545"/>
            <a:ext cx="759617" cy="2780381"/>
          </a:xfrm>
          <a:prstGeom prst="bentConnector2">
            <a:avLst/>
          </a:prstGeom>
          <a:ln w="130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0598217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損失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45025" y="765120"/>
            <a:ext cx="1835999" cy="1323439"/>
          </a:xfrm>
          <a:prstGeom prst="rect">
            <a:avLst/>
          </a:prstGeom>
          <a:noFill/>
          <a:ln w="444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W.grad</a:t>
            </a:r>
            <a:endParaRPr kumimoji="1" lang="en-US" altLang="ja-JP" sz="4000" dirty="0"/>
          </a:p>
          <a:p>
            <a:r>
              <a:rPr kumimoji="1" lang="en-US" altLang="ja-JP" sz="4000" dirty="0"/>
              <a:t> </a:t>
            </a:r>
            <a:r>
              <a:rPr kumimoji="1" lang="en-US" altLang="ja-JP" sz="4000" dirty="0" err="1"/>
              <a:t>b.grad</a:t>
            </a:r>
            <a:endParaRPr kumimoji="1" lang="ja-JP" altLang="en-US" sz="4000" dirty="0"/>
          </a:p>
        </p:txBody>
      </p:sp>
      <p:sp>
        <p:nvSpPr>
          <p:cNvPr id="19" name="右矢印 18"/>
          <p:cNvSpPr/>
          <p:nvPr/>
        </p:nvSpPr>
        <p:spPr>
          <a:xfrm flipH="1" flipV="1">
            <a:off x="8927897" y="1524732"/>
            <a:ext cx="1562826" cy="174955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flipH="1" flipV="1">
            <a:off x="6820545" y="1516453"/>
            <a:ext cx="1185799" cy="183233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758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744E6-BC87-D443-9EAD-404EB2FD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Chainer.Variable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46E288-B601-8240-96F4-52DACB5BA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569145" cy="3124201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x = Variable(</a:t>
            </a:r>
            <a:r>
              <a:rPr lang="en-US" altLang="ja-JP" sz="3200" dirty="0" err="1"/>
              <a:t>np.array</a:t>
            </a:r>
            <a:r>
              <a:rPr lang="en-US" altLang="ja-JP" sz="3200" dirty="0"/>
              <a:t>([[1],[2],[7]],</a:t>
            </a:r>
            <a:r>
              <a:rPr lang="en-US" altLang="ja-JP" sz="3200" dirty="0" err="1"/>
              <a:t>dtype</a:t>
            </a:r>
            <a:r>
              <a:rPr lang="en-US" altLang="ja-JP" sz="3200" dirty="0"/>
              <a:t>=np.float32))</a:t>
            </a:r>
          </a:p>
          <a:p>
            <a:r>
              <a:rPr lang="en-US" altLang="ja-JP" sz="3200" dirty="0" err="1"/>
              <a:t>np.array</a:t>
            </a:r>
            <a:r>
              <a:rPr lang="en-US" altLang="ja-JP" sz="3200" dirty="0"/>
              <a:t>([[1],[2],[7]] </a:t>
            </a:r>
            <a:r>
              <a:rPr lang="ja-JP" altLang="en-US" sz="3200"/>
              <a:t>で値を初期化</a:t>
            </a:r>
            <a:endParaRPr lang="en-US" altLang="ja-JP" sz="3200" dirty="0"/>
          </a:p>
          <a:p>
            <a:r>
              <a:rPr lang="en-US" altLang="ja-JP" sz="3200" dirty="0" err="1"/>
              <a:t>x</a:t>
            </a:r>
            <a:r>
              <a:rPr kumimoji="1" lang="en-US" altLang="ja-JP" sz="3200" dirty="0" err="1"/>
              <a:t>.grad</a:t>
            </a:r>
            <a:r>
              <a:rPr kumimoji="1" lang="ja-JP" altLang="en-US" sz="3200"/>
              <a:t>という属性をもつ</a:t>
            </a:r>
            <a:endParaRPr kumimoji="1" lang="en-US" altLang="ja-JP" sz="3200" dirty="0"/>
          </a:p>
          <a:p>
            <a:pPr lvl="1"/>
            <a:r>
              <a:rPr lang="ja-JP" altLang="en-US" sz="3200"/>
              <a:t>損失</a:t>
            </a:r>
            <a:r>
              <a:rPr lang="en-US" altLang="ja-JP" sz="3200" dirty="0"/>
              <a:t>loss</a:t>
            </a:r>
            <a:r>
              <a:rPr lang="ja-JP" altLang="en-US" sz="3200"/>
              <a:t>の</a:t>
            </a:r>
            <a:r>
              <a:rPr lang="en-US" altLang="ja-JP" sz="3200" dirty="0"/>
              <a:t>x</a:t>
            </a:r>
            <a:r>
              <a:rPr lang="ja-JP" altLang="en-US" sz="3200"/>
              <a:t>方向の傾き</a:t>
            </a:r>
            <a:endParaRPr lang="en-US" altLang="ja-JP" sz="3200" dirty="0"/>
          </a:p>
          <a:p>
            <a:pPr lvl="1"/>
            <a:r>
              <a:rPr lang="en-US" altLang="ja-JP" sz="3200" dirty="0"/>
              <a:t>loss</a:t>
            </a:r>
            <a:r>
              <a:rPr lang="ja-JP" altLang="en-US" sz="3200"/>
              <a:t>と</a:t>
            </a:r>
            <a:r>
              <a:rPr lang="en-US" altLang="ja-JP" sz="3200" dirty="0"/>
              <a:t>x </a:t>
            </a:r>
            <a:r>
              <a:rPr lang="ja-JP" altLang="en-US" sz="3200"/>
              <a:t>がチェーンのようにつながっている時、</a:t>
            </a:r>
            <a:r>
              <a:rPr lang="en-US" altLang="ja-JP" sz="3200" dirty="0" err="1"/>
              <a:t>loss.backward</a:t>
            </a:r>
            <a:r>
              <a:rPr lang="en-US" altLang="ja-JP" sz="3200" dirty="0"/>
              <a:t>()</a:t>
            </a:r>
            <a:r>
              <a:rPr lang="ja-JP" altLang="en-US" sz="3200"/>
              <a:t>を行うことにより傾きが計算される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5539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4882" y="3108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343E47"/>
                </a:solidFill>
                <a:latin typeface="proxima-nova-1" charset="0"/>
              </a:rPr>
              <a:t>自動運転</a:t>
            </a:r>
            <a:endParaRPr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0F2F39-87CC-AF4F-9A87-6254D00B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29" y="22141"/>
            <a:ext cx="7911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02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13909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2703876" y="405424"/>
            <a:ext cx="4232427" cy="4001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model</a:t>
            </a:r>
            <a:endParaRPr kumimoji="1" lang="ja-JP" altLang="en-US" sz="4800" dirty="0"/>
          </a:p>
        </p:txBody>
      </p:sp>
      <p:sp>
        <p:nvSpPr>
          <p:cNvPr id="8" name="右矢印 7"/>
          <p:cNvSpPr/>
          <p:nvPr/>
        </p:nvSpPr>
        <p:spPr>
          <a:xfrm>
            <a:off x="1603947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6965372" y="2217664"/>
            <a:ext cx="1086291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65742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65742" y="428375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8855339" y="2234222"/>
            <a:ext cx="1727716" cy="377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8148" y="405424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入力データ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04766" y="5058805"/>
            <a:ext cx="2371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教師データ</a:t>
            </a:r>
          </a:p>
        </p:txBody>
      </p:sp>
      <p:cxnSp>
        <p:nvCxnSpPr>
          <p:cNvPr id="20" name="カギ線コネクタ 19"/>
          <p:cNvCxnSpPr/>
          <p:nvPr/>
        </p:nvCxnSpPr>
        <p:spPr>
          <a:xfrm flipV="1">
            <a:off x="8905881" y="2525545"/>
            <a:ext cx="759617" cy="2780381"/>
          </a:xfrm>
          <a:prstGeom prst="bentConnector2">
            <a:avLst/>
          </a:prstGeom>
          <a:ln w="130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0598217" y="1298210"/>
            <a:ext cx="759617" cy="2216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損失</a:t>
            </a:r>
            <a:endParaRPr kumimoji="1" lang="ja-JP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45025" y="765120"/>
            <a:ext cx="1835999" cy="1323439"/>
          </a:xfrm>
          <a:prstGeom prst="rect">
            <a:avLst/>
          </a:prstGeom>
          <a:noFill/>
          <a:ln w="444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/>
              <a:t>W.grad</a:t>
            </a:r>
            <a:endParaRPr kumimoji="1" lang="en-US" altLang="ja-JP" sz="4000" dirty="0"/>
          </a:p>
          <a:p>
            <a:r>
              <a:rPr kumimoji="1" lang="en-US" altLang="ja-JP" sz="4000" dirty="0"/>
              <a:t> </a:t>
            </a:r>
            <a:r>
              <a:rPr kumimoji="1" lang="en-US" altLang="ja-JP" sz="4000" dirty="0" err="1"/>
              <a:t>b.grad</a:t>
            </a:r>
            <a:endParaRPr kumimoji="1" lang="ja-JP" altLang="en-US" sz="4000" dirty="0"/>
          </a:p>
        </p:txBody>
      </p:sp>
      <p:sp>
        <p:nvSpPr>
          <p:cNvPr id="19" name="右矢印 18"/>
          <p:cNvSpPr/>
          <p:nvPr/>
        </p:nvSpPr>
        <p:spPr>
          <a:xfrm flipH="1" flipV="1">
            <a:off x="8927897" y="1524732"/>
            <a:ext cx="1562826" cy="174955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flipH="1" flipV="1">
            <a:off x="6820545" y="1516453"/>
            <a:ext cx="1185799" cy="183233"/>
          </a:xfrm>
          <a:prstGeom prst="rightArrow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9B358A-C205-684A-8AB9-6D8390E12B58}"/>
              </a:ext>
            </a:extLst>
          </p:cNvPr>
          <p:cNvSpPr txBox="1"/>
          <p:nvPr/>
        </p:nvSpPr>
        <p:spPr>
          <a:xfrm>
            <a:off x="9526386" y="728587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loss.backward</a:t>
            </a:r>
            <a:r>
              <a:rPr kumimoji="1" lang="en-US" altLang="ja-JP" sz="2800" dirty="0"/>
              <a:t>()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1638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4246535" y="1813300"/>
            <a:ext cx="5646425" cy="4274950"/>
            <a:chOff x="3859078" y="1425843"/>
            <a:chExt cx="5646425" cy="4274950"/>
          </a:xfrm>
        </p:grpSpPr>
        <p:cxnSp>
          <p:nvCxnSpPr>
            <p:cNvPr id="8" name="直線コネクタ 7"/>
            <p:cNvCxnSpPr/>
            <p:nvPr/>
          </p:nvCxnSpPr>
          <p:spPr>
            <a:xfrm flipH="1" flipV="1">
              <a:off x="3859078" y="1425843"/>
              <a:ext cx="113532" cy="427495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3972609" y="5638800"/>
              <a:ext cx="5532894" cy="6199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/>
          <p:cNvCxnSpPr/>
          <p:nvPr/>
        </p:nvCxnSpPr>
        <p:spPr>
          <a:xfrm flipV="1">
            <a:off x="4303301" y="2528855"/>
            <a:ext cx="5532894" cy="1425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 flipH="1" flipV="1">
            <a:off x="4934244" y="3923520"/>
            <a:ext cx="108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1" name="テキスト ボックス 20"/>
          <p:cNvSpPr txBox="1"/>
          <p:nvPr/>
        </p:nvSpPr>
        <p:spPr>
          <a:xfrm flipH="1" flipV="1">
            <a:off x="7557870" y="1139536"/>
            <a:ext cx="85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17084" y="1613245"/>
            <a:ext cx="408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y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10244379" y="5832230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 flipH="1" flipV="1">
            <a:off x="6370359" y="2339316"/>
            <a:ext cx="85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10252126" y="2195875"/>
            <a:ext cx="16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model</a:t>
            </a:r>
            <a:endParaRPr kumimoji="1" lang="en-US" altLang="ja-JP" sz="3200" dirty="0"/>
          </a:p>
        </p:txBody>
      </p:sp>
      <p:sp>
        <p:nvSpPr>
          <p:cNvPr id="27" name="テキスト ボックス 26"/>
          <p:cNvSpPr txBox="1"/>
          <p:nvPr/>
        </p:nvSpPr>
        <p:spPr>
          <a:xfrm flipH="1">
            <a:off x="5575422" y="4218660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0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 flipH="1">
            <a:off x="6700640" y="1932216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 flipH="1">
            <a:off x="7402471" y="1153168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2</a:t>
            </a:r>
          </a:p>
        </p:txBody>
      </p:sp>
      <p:sp>
        <p:nvSpPr>
          <p:cNvPr id="40" name="タイトル 1">
            <a:extLst>
              <a:ext uri="{FF2B5EF4-FFF2-40B4-BE49-F238E27FC236}">
                <a16:creationId xmlns:a16="http://schemas.microsoft.com/office/drawing/2014/main" id="{1B701408-06B6-5842-841C-F96AD3ADBA7D}"/>
              </a:ext>
            </a:extLst>
          </p:cNvPr>
          <p:cNvSpPr txBox="1">
            <a:spLocks/>
          </p:cNvSpPr>
          <p:nvPr/>
        </p:nvSpPr>
        <p:spPr>
          <a:xfrm>
            <a:off x="-1220330" y="666622"/>
            <a:ext cx="6957224" cy="817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損失</a:t>
            </a:r>
            <a:r>
              <a:rPr lang="en-US" altLang="ja-JP" dirty="0"/>
              <a:t>(Loss)</a:t>
            </a:r>
            <a:r>
              <a:rPr lang="ja-JP" altLang="en-US" dirty="0"/>
              <a:t>を計算</a:t>
            </a:r>
          </a:p>
        </p:txBody>
      </p:sp>
      <p:sp>
        <p:nvSpPr>
          <p:cNvPr id="43" name="タイトル 1">
            <a:extLst>
              <a:ext uri="{FF2B5EF4-FFF2-40B4-BE49-F238E27FC236}">
                <a16:creationId xmlns:a16="http://schemas.microsoft.com/office/drawing/2014/main" id="{EE518EF4-B92F-3042-9B0A-6F5972544F40}"/>
              </a:ext>
            </a:extLst>
          </p:cNvPr>
          <p:cNvSpPr txBox="1">
            <a:spLocks/>
          </p:cNvSpPr>
          <p:nvPr/>
        </p:nvSpPr>
        <p:spPr>
          <a:xfrm>
            <a:off x="-991541" y="2659593"/>
            <a:ext cx="5706903" cy="817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平均二乗誤差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513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4246535" y="1813300"/>
            <a:ext cx="5646425" cy="4274950"/>
            <a:chOff x="3859078" y="1425843"/>
            <a:chExt cx="5646425" cy="4274950"/>
          </a:xfrm>
        </p:grpSpPr>
        <p:cxnSp>
          <p:nvCxnSpPr>
            <p:cNvPr id="8" name="直線コネクタ 7"/>
            <p:cNvCxnSpPr/>
            <p:nvPr/>
          </p:nvCxnSpPr>
          <p:spPr>
            <a:xfrm flipH="1" flipV="1">
              <a:off x="3859078" y="1425843"/>
              <a:ext cx="113532" cy="427495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3972609" y="5638800"/>
              <a:ext cx="5532894" cy="6199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/>
          <p:cNvCxnSpPr/>
          <p:nvPr/>
        </p:nvCxnSpPr>
        <p:spPr>
          <a:xfrm flipV="1">
            <a:off x="4303301" y="2528855"/>
            <a:ext cx="5532894" cy="1425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 flipH="1" flipV="1">
            <a:off x="4934244" y="3923520"/>
            <a:ext cx="108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1" name="テキスト ボックス 20"/>
          <p:cNvSpPr txBox="1"/>
          <p:nvPr/>
        </p:nvSpPr>
        <p:spPr>
          <a:xfrm flipH="1" flipV="1">
            <a:off x="7557870" y="1139536"/>
            <a:ext cx="85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17084" y="1613245"/>
            <a:ext cx="408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y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10244379" y="5832230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 flipH="1" flipV="1">
            <a:off x="6370359" y="2339316"/>
            <a:ext cx="85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×</a:t>
            </a:r>
            <a:endParaRPr kumimoji="1" lang="ja-JP" altLang="en-US" sz="3600" dirty="0"/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10252126" y="2195875"/>
            <a:ext cx="16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/>
              <a:t>model</a:t>
            </a:r>
            <a:endParaRPr kumimoji="1" lang="en-US" altLang="ja-JP" sz="32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5672380" y="3580109"/>
            <a:ext cx="15498" cy="63543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6896746" y="2749655"/>
            <a:ext cx="0" cy="56698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cxnSpLocks/>
          </p:cNvCxnSpPr>
          <p:nvPr/>
        </p:nvCxnSpPr>
        <p:spPr>
          <a:xfrm flipV="1">
            <a:off x="8081551" y="1534890"/>
            <a:ext cx="0" cy="1480348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5769787" y="3589148"/>
            <a:ext cx="628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e</a:t>
            </a:r>
            <a:r>
              <a:rPr kumimoji="1" lang="en-US" altLang="ja-JP" sz="2000" dirty="0"/>
              <a:t>0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999931" y="2613543"/>
            <a:ext cx="628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e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212577" y="1923648"/>
            <a:ext cx="628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e</a:t>
            </a:r>
            <a:r>
              <a:rPr kumimoji="1" lang="en-US" altLang="ja-JP" sz="2000" dirty="0"/>
              <a:t>2</a:t>
            </a:r>
          </a:p>
        </p:txBody>
      </p:sp>
      <p:sp>
        <p:nvSpPr>
          <p:cNvPr id="18" name="テキスト ボックス 17"/>
          <p:cNvSpPr txBox="1">
            <a:spLocks/>
          </p:cNvSpPr>
          <p:nvPr/>
        </p:nvSpPr>
        <p:spPr>
          <a:xfrm>
            <a:off x="925002" y="666424"/>
            <a:ext cx="708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Loss</a:t>
            </a:r>
            <a:r>
              <a:rPr kumimoji="1" lang="en-US" altLang="ja-JP" sz="2800" dirty="0"/>
              <a:t> =           </a:t>
            </a:r>
            <a:r>
              <a:rPr kumimoji="1" lang="en-US" altLang="ja-JP" sz="4000" dirty="0"/>
              <a:t>( e</a:t>
            </a:r>
            <a:r>
              <a:rPr kumimoji="1" lang="en-US" altLang="ja-JP" sz="2000" dirty="0"/>
              <a:t>0</a:t>
            </a:r>
            <a:r>
              <a:rPr kumimoji="1" lang="en-US" altLang="ja-JP" dirty="0"/>
              <a:t> + </a:t>
            </a:r>
            <a:r>
              <a:rPr kumimoji="1" lang="en-US" altLang="ja-JP" sz="4000" dirty="0"/>
              <a:t>e</a:t>
            </a:r>
            <a:r>
              <a:rPr kumimoji="1" lang="en-US" altLang="ja-JP" sz="2000" dirty="0"/>
              <a:t>1</a:t>
            </a:r>
            <a:r>
              <a:rPr kumimoji="1" lang="en-US" altLang="ja-JP" dirty="0"/>
              <a:t> + </a:t>
            </a:r>
            <a:r>
              <a:rPr kumimoji="1" lang="en-US" altLang="ja-JP" sz="4000" dirty="0"/>
              <a:t>e</a:t>
            </a:r>
            <a:r>
              <a:rPr kumimoji="1" lang="en-US" altLang="ja-JP" sz="2000" dirty="0"/>
              <a:t>2 </a:t>
            </a:r>
            <a:r>
              <a:rPr kumimoji="1" lang="en-US" altLang="ja-JP" sz="4000" dirty="0"/>
              <a:t>)</a:t>
            </a:r>
            <a:endParaRPr kumimoji="1" lang="en-US" altLang="ja-JP" sz="2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363578" y="524353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969525" y="519194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544482" y="519195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457910" y="958375"/>
            <a:ext cx="417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3</a:t>
            </a:r>
            <a:endParaRPr kumimoji="1" lang="ja-JP" altLang="en-US" sz="4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442412" y="335388"/>
            <a:ext cx="413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1</a:t>
            </a:r>
            <a:endParaRPr kumimoji="1" lang="ja-JP" altLang="en-US" sz="4000" dirty="0"/>
          </a:p>
        </p:txBody>
      </p:sp>
      <p:cxnSp>
        <p:nvCxnSpPr>
          <p:cNvPr id="39" name="直線コネクタ 38"/>
          <p:cNvCxnSpPr/>
          <p:nvPr/>
        </p:nvCxnSpPr>
        <p:spPr>
          <a:xfrm>
            <a:off x="2386738" y="1051363"/>
            <a:ext cx="5315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53146" y="4264826"/>
            <a:ext cx="3672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・（二乗）≧０</a:t>
            </a:r>
            <a:endParaRPr kumimoji="1" lang="en-US" altLang="ja-JP" sz="3200" dirty="0"/>
          </a:p>
          <a:p>
            <a:r>
              <a:rPr kumimoji="1" lang="ja-JP" altLang="en-US" sz="3200" dirty="0"/>
              <a:t>・</a:t>
            </a:r>
            <a:r>
              <a:rPr kumimoji="1" lang="ja-JP" altLang="en-US" sz="2400" dirty="0"/>
              <a:t>大きい差異をより強調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 flipH="1">
            <a:off x="5575422" y="4218660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0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 flipH="1">
            <a:off x="6700640" y="1932216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1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 flipH="1">
            <a:off x="7402471" y="1153168"/>
            <a:ext cx="6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t</a:t>
            </a:r>
            <a:r>
              <a:rPr kumimoji="1" lang="en-US" altLang="ja-JP" sz="2000" dirty="0"/>
              <a:t>2</a:t>
            </a:r>
          </a:p>
        </p:txBody>
      </p:sp>
      <p:sp>
        <p:nvSpPr>
          <p:cNvPr id="42" name="タイトル 1">
            <a:extLst>
              <a:ext uri="{FF2B5EF4-FFF2-40B4-BE49-F238E27FC236}">
                <a16:creationId xmlns:a16="http://schemas.microsoft.com/office/drawing/2014/main" id="{CC99598D-0AC3-4E4E-9133-B68EBD567CD2}"/>
              </a:ext>
            </a:extLst>
          </p:cNvPr>
          <p:cNvSpPr txBox="1">
            <a:spLocks/>
          </p:cNvSpPr>
          <p:nvPr/>
        </p:nvSpPr>
        <p:spPr>
          <a:xfrm>
            <a:off x="-991541" y="2659593"/>
            <a:ext cx="5706903" cy="8175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平均二乗誤差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325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64647" y="608309"/>
            <a:ext cx="5706903" cy="8175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勾配とパラメータの更新</a:t>
            </a:r>
            <a:endParaRPr kumimoji="1" lang="ja-JP" altLang="en-US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3425125" y="1890791"/>
            <a:ext cx="5646425" cy="4274950"/>
            <a:chOff x="3859078" y="1425843"/>
            <a:chExt cx="5646425" cy="4274950"/>
          </a:xfrm>
        </p:grpSpPr>
        <p:cxnSp>
          <p:nvCxnSpPr>
            <p:cNvPr id="8" name="直線コネクタ 7"/>
            <p:cNvCxnSpPr/>
            <p:nvPr/>
          </p:nvCxnSpPr>
          <p:spPr>
            <a:xfrm flipH="1" flipV="1">
              <a:off x="3859078" y="1425843"/>
              <a:ext cx="113532" cy="427495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3972609" y="5638800"/>
              <a:ext cx="5532894" cy="6199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/>
          <p:cNvSpPr txBox="1"/>
          <p:nvPr/>
        </p:nvSpPr>
        <p:spPr>
          <a:xfrm>
            <a:off x="1286359" y="1425845"/>
            <a:ext cx="213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Loss(</a:t>
            </a:r>
            <a:r>
              <a:rPr kumimoji="1" lang="ja-JP" altLang="en-US" sz="2800" dirty="0"/>
              <a:t>損失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053234" y="5549203"/>
            <a:ext cx="213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Ｗ又はｂ</a:t>
            </a:r>
            <a:endParaRPr kumimoji="1" lang="en-US" altLang="ja-JP" sz="2800" dirty="0"/>
          </a:p>
          <a:p>
            <a:r>
              <a:rPr kumimoji="1" lang="en-US" altLang="ja-JP" sz="2800" dirty="0"/>
              <a:t>(</a:t>
            </a:r>
            <a:r>
              <a:rPr kumimoji="1" lang="ja-JP" altLang="en-US" sz="2800" dirty="0"/>
              <a:t>ウエイト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6" name="フリーフォーム 5"/>
          <p:cNvSpPr/>
          <p:nvPr/>
        </p:nvSpPr>
        <p:spPr>
          <a:xfrm>
            <a:off x="4112092" y="2230332"/>
            <a:ext cx="4959458" cy="3146420"/>
          </a:xfrm>
          <a:custGeom>
            <a:avLst/>
            <a:gdLst>
              <a:gd name="connsiteX0" fmla="*/ 0 w 4959458"/>
              <a:gd name="connsiteY0" fmla="*/ 139485 h 3146420"/>
              <a:gd name="connsiteX1" fmla="*/ 2603716 w 4959458"/>
              <a:gd name="connsiteY1" fmla="*/ 3146156 h 3146420"/>
              <a:gd name="connsiteX2" fmla="*/ 4959458 w 4959458"/>
              <a:gd name="connsiteY2" fmla="*/ 0 h 314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9458" h="3146420">
                <a:moveTo>
                  <a:pt x="0" y="139485"/>
                </a:moveTo>
                <a:cubicBezTo>
                  <a:pt x="888570" y="1654444"/>
                  <a:pt x="1777140" y="3169403"/>
                  <a:pt x="2603716" y="3146156"/>
                </a:cubicBezTo>
                <a:cubicBezTo>
                  <a:pt x="3430292" y="3122909"/>
                  <a:pt x="4959458" y="0"/>
                  <a:pt x="4959458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541003" y="3161653"/>
            <a:ext cx="201478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8433907" y="3130655"/>
            <a:ext cx="221626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4641742" y="3776061"/>
            <a:ext cx="550190" cy="826935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8043621" y="3803542"/>
            <a:ext cx="501099" cy="799454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3839705" y="2309247"/>
            <a:ext cx="2154264" cy="2464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1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54680" y="546316"/>
            <a:ext cx="5706903" cy="8175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勾配とパラメータの更新</a:t>
            </a:r>
            <a:endParaRPr kumimoji="1" lang="ja-JP" altLang="en-US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3115158" y="1828798"/>
            <a:ext cx="5646425" cy="4274950"/>
            <a:chOff x="3859078" y="1425843"/>
            <a:chExt cx="5646425" cy="4274950"/>
          </a:xfrm>
        </p:grpSpPr>
        <p:cxnSp>
          <p:nvCxnSpPr>
            <p:cNvPr id="8" name="直線コネクタ 7"/>
            <p:cNvCxnSpPr/>
            <p:nvPr/>
          </p:nvCxnSpPr>
          <p:spPr>
            <a:xfrm flipH="1" flipV="1">
              <a:off x="3859078" y="1425843"/>
              <a:ext cx="113532" cy="427495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3972609" y="5638800"/>
              <a:ext cx="5532894" cy="6199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/>
          <p:cNvSpPr txBox="1"/>
          <p:nvPr/>
        </p:nvSpPr>
        <p:spPr>
          <a:xfrm>
            <a:off x="976392" y="1363852"/>
            <a:ext cx="213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Loss(</a:t>
            </a:r>
            <a:r>
              <a:rPr kumimoji="1" lang="ja-JP" altLang="en-US" sz="2800" dirty="0"/>
              <a:t>損失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154332" y="5521598"/>
            <a:ext cx="213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Ｗ又はｂ</a:t>
            </a:r>
            <a:endParaRPr kumimoji="1" lang="en-US" altLang="ja-JP" sz="2800" dirty="0"/>
          </a:p>
          <a:p>
            <a:r>
              <a:rPr kumimoji="1" lang="en-US" altLang="ja-JP" sz="2800" dirty="0"/>
              <a:t>(</a:t>
            </a:r>
            <a:r>
              <a:rPr kumimoji="1" lang="ja-JP" altLang="en-US" sz="2800" dirty="0"/>
              <a:t>ウエイト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6" name="フリーフォーム 5"/>
          <p:cNvSpPr/>
          <p:nvPr/>
        </p:nvSpPr>
        <p:spPr>
          <a:xfrm>
            <a:off x="3802125" y="2168339"/>
            <a:ext cx="4959458" cy="3146420"/>
          </a:xfrm>
          <a:custGeom>
            <a:avLst/>
            <a:gdLst>
              <a:gd name="connsiteX0" fmla="*/ 0 w 4959458"/>
              <a:gd name="connsiteY0" fmla="*/ 139485 h 3146420"/>
              <a:gd name="connsiteX1" fmla="*/ 2603716 w 4959458"/>
              <a:gd name="connsiteY1" fmla="*/ 3146156 h 3146420"/>
              <a:gd name="connsiteX2" fmla="*/ 4959458 w 4959458"/>
              <a:gd name="connsiteY2" fmla="*/ 0 h 314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9458" h="3146420">
                <a:moveTo>
                  <a:pt x="0" y="139485"/>
                </a:moveTo>
                <a:cubicBezTo>
                  <a:pt x="888570" y="1654444"/>
                  <a:pt x="1777140" y="3169403"/>
                  <a:pt x="2603716" y="3146156"/>
                </a:cubicBezTo>
                <a:cubicBezTo>
                  <a:pt x="3430292" y="3122909"/>
                  <a:pt x="4959458" y="0"/>
                  <a:pt x="4959458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4231036" y="3099660"/>
            <a:ext cx="201478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8123940" y="3068662"/>
            <a:ext cx="221626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4331775" y="3714068"/>
            <a:ext cx="550190" cy="826935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7733654" y="3741549"/>
            <a:ext cx="501099" cy="799454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136969" y="2183005"/>
            <a:ext cx="2154264" cy="2464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8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79538" y="631035"/>
            <a:ext cx="5706903" cy="81753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勾配とパラメータの更新</a:t>
            </a:r>
            <a:endParaRPr kumimoji="1" lang="ja-JP" altLang="en-US" dirty="0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2929179" y="1813300"/>
            <a:ext cx="6757262" cy="4274950"/>
            <a:chOff x="3859078" y="1425843"/>
            <a:chExt cx="5646425" cy="4274950"/>
          </a:xfrm>
        </p:grpSpPr>
        <p:cxnSp>
          <p:nvCxnSpPr>
            <p:cNvPr id="8" name="直線コネクタ 7"/>
            <p:cNvCxnSpPr/>
            <p:nvPr/>
          </p:nvCxnSpPr>
          <p:spPr>
            <a:xfrm flipH="1" flipV="1">
              <a:off x="3859078" y="1425843"/>
              <a:ext cx="113532" cy="427495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3972609" y="5638800"/>
              <a:ext cx="5532894" cy="6199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/>
          <p:cNvSpPr txBox="1"/>
          <p:nvPr/>
        </p:nvSpPr>
        <p:spPr>
          <a:xfrm>
            <a:off x="729935" y="1258520"/>
            <a:ext cx="213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Loss(</a:t>
            </a:r>
            <a:r>
              <a:rPr kumimoji="1" lang="ja-JP" altLang="en-US" sz="2800" dirty="0"/>
              <a:t>損失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944746" y="5549203"/>
            <a:ext cx="213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Ｗ又はｂ</a:t>
            </a:r>
            <a:endParaRPr kumimoji="1" lang="en-US" altLang="ja-JP" sz="2800" dirty="0"/>
          </a:p>
          <a:p>
            <a:r>
              <a:rPr kumimoji="1" lang="en-US" altLang="ja-JP" sz="2800" dirty="0"/>
              <a:t>(</a:t>
            </a:r>
            <a:r>
              <a:rPr kumimoji="1" lang="ja-JP" altLang="en-US" sz="2800" dirty="0"/>
              <a:t>ウエイト</a:t>
            </a:r>
            <a:r>
              <a:rPr kumimoji="1" lang="en-US" altLang="ja-JP" sz="2800" dirty="0"/>
              <a:t>)</a:t>
            </a:r>
          </a:p>
        </p:txBody>
      </p:sp>
      <p:sp>
        <p:nvSpPr>
          <p:cNvPr id="6" name="フリーフォーム 5"/>
          <p:cNvSpPr/>
          <p:nvPr/>
        </p:nvSpPr>
        <p:spPr>
          <a:xfrm>
            <a:off x="3357965" y="1781740"/>
            <a:ext cx="7299702" cy="3434294"/>
          </a:xfrm>
          <a:custGeom>
            <a:avLst/>
            <a:gdLst>
              <a:gd name="connsiteX0" fmla="*/ 0 w 4959458"/>
              <a:gd name="connsiteY0" fmla="*/ 139485 h 3146420"/>
              <a:gd name="connsiteX1" fmla="*/ 2603716 w 4959458"/>
              <a:gd name="connsiteY1" fmla="*/ 3146156 h 3146420"/>
              <a:gd name="connsiteX2" fmla="*/ 4959458 w 4959458"/>
              <a:gd name="connsiteY2" fmla="*/ 0 h 3146420"/>
              <a:gd name="connsiteX0" fmla="*/ 0 w 4959458"/>
              <a:gd name="connsiteY0" fmla="*/ 139485 h 2340797"/>
              <a:gd name="connsiteX1" fmla="*/ 2479730 w 4959458"/>
              <a:gd name="connsiteY1" fmla="*/ 2340244 h 2340797"/>
              <a:gd name="connsiteX2" fmla="*/ 4959458 w 4959458"/>
              <a:gd name="connsiteY2" fmla="*/ 0 h 2340797"/>
              <a:gd name="connsiteX0" fmla="*/ 0 w 4091553"/>
              <a:gd name="connsiteY0" fmla="*/ 0 h 2836189"/>
              <a:gd name="connsiteX1" fmla="*/ 2479730 w 4091553"/>
              <a:gd name="connsiteY1" fmla="*/ 2200759 h 2836189"/>
              <a:gd name="connsiteX2" fmla="*/ 4091553 w 4091553"/>
              <a:gd name="connsiteY2" fmla="*/ 2836189 h 2836189"/>
              <a:gd name="connsiteX0" fmla="*/ 0 w 4091553"/>
              <a:gd name="connsiteY0" fmla="*/ 0 h 2836189"/>
              <a:gd name="connsiteX1" fmla="*/ 1513794 w 4091553"/>
              <a:gd name="connsiteY1" fmla="*/ 2543145 h 2836189"/>
              <a:gd name="connsiteX2" fmla="*/ 2479730 w 4091553"/>
              <a:gd name="connsiteY2" fmla="*/ 2200759 h 2836189"/>
              <a:gd name="connsiteX3" fmla="*/ 4091553 w 4091553"/>
              <a:gd name="connsiteY3" fmla="*/ 2836189 h 2836189"/>
              <a:gd name="connsiteX0" fmla="*/ 0 w 4091553"/>
              <a:gd name="connsiteY0" fmla="*/ 0 h 2836189"/>
              <a:gd name="connsiteX1" fmla="*/ 1513794 w 4091553"/>
              <a:gd name="connsiteY1" fmla="*/ 2543145 h 2836189"/>
              <a:gd name="connsiteX2" fmla="*/ 3130659 w 4091553"/>
              <a:gd name="connsiteY2" fmla="*/ 1053884 h 2836189"/>
              <a:gd name="connsiteX3" fmla="*/ 4091553 w 4091553"/>
              <a:gd name="connsiteY3" fmla="*/ 2836189 h 2836189"/>
              <a:gd name="connsiteX0" fmla="*/ 0 w 4664990"/>
              <a:gd name="connsiteY0" fmla="*/ 0 h 2820690"/>
              <a:gd name="connsiteX1" fmla="*/ 1513794 w 4664990"/>
              <a:gd name="connsiteY1" fmla="*/ 2543145 h 2820690"/>
              <a:gd name="connsiteX2" fmla="*/ 3130659 w 4664990"/>
              <a:gd name="connsiteY2" fmla="*/ 1053884 h 2820690"/>
              <a:gd name="connsiteX3" fmla="*/ 4664990 w 4664990"/>
              <a:gd name="connsiteY3" fmla="*/ 2820690 h 2820690"/>
              <a:gd name="connsiteX0" fmla="*/ 0 w 4664990"/>
              <a:gd name="connsiteY0" fmla="*/ 0 h 2820690"/>
              <a:gd name="connsiteX1" fmla="*/ 1250323 w 4664990"/>
              <a:gd name="connsiteY1" fmla="*/ 1861219 h 2820690"/>
              <a:gd name="connsiteX2" fmla="*/ 3130659 w 4664990"/>
              <a:gd name="connsiteY2" fmla="*/ 1053884 h 2820690"/>
              <a:gd name="connsiteX3" fmla="*/ 4664990 w 4664990"/>
              <a:gd name="connsiteY3" fmla="*/ 2820690 h 2820690"/>
              <a:gd name="connsiteX0" fmla="*/ 0 w 4649491"/>
              <a:gd name="connsiteY0" fmla="*/ 0 h 2867185"/>
              <a:gd name="connsiteX1" fmla="*/ 1250323 w 4649491"/>
              <a:gd name="connsiteY1" fmla="*/ 1861219 h 2867185"/>
              <a:gd name="connsiteX2" fmla="*/ 3130659 w 4649491"/>
              <a:gd name="connsiteY2" fmla="*/ 1053884 h 2867185"/>
              <a:gd name="connsiteX3" fmla="*/ 4649491 w 4649491"/>
              <a:gd name="connsiteY3" fmla="*/ 2867185 h 2867185"/>
              <a:gd name="connsiteX0" fmla="*/ 0 w 4649491"/>
              <a:gd name="connsiteY0" fmla="*/ 0 h 2867185"/>
              <a:gd name="connsiteX1" fmla="*/ 1250323 w 4649491"/>
              <a:gd name="connsiteY1" fmla="*/ 1861219 h 2867185"/>
              <a:gd name="connsiteX2" fmla="*/ 3130659 w 4649491"/>
              <a:gd name="connsiteY2" fmla="*/ 1053884 h 2867185"/>
              <a:gd name="connsiteX3" fmla="*/ 3792045 w 4649491"/>
              <a:gd name="connsiteY3" fmla="*/ 2233179 h 2867185"/>
              <a:gd name="connsiteX4" fmla="*/ 4649491 w 4649491"/>
              <a:gd name="connsiteY4" fmla="*/ 2867185 h 2867185"/>
              <a:gd name="connsiteX0" fmla="*/ 0 w 6695268"/>
              <a:gd name="connsiteY0" fmla="*/ 0 h 2257322"/>
              <a:gd name="connsiteX1" fmla="*/ 1250323 w 6695268"/>
              <a:gd name="connsiteY1" fmla="*/ 1861219 h 2257322"/>
              <a:gd name="connsiteX2" fmla="*/ 3130659 w 6695268"/>
              <a:gd name="connsiteY2" fmla="*/ 1053884 h 2257322"/>
              <a:gd name="connsiteX3" fmla="*/ 3792045 w 6695268"/>
              <a:gd name="connsiteY3" fmla="*/ 2233179 h 2257322"/>
              <a:gd name="connsiteX4" fmla="*/ 6695268 w 6695268"/>
              <a:gd name="connsiteY4" fmla="*/ 92989 h 2257322"/>
              <a:gd name="connsiteX0" fmla="*/ 0 w 6695268"/>
              <a:gd name="connsiteY0" fmla="*/ 0 h 2903743"/>
              <a:gd name="connsiteX1" fmla="*/ 1250323 w 6695268"/>
              <a:gd name="connsiteY1" fmla="*/ 1861219 h 2903743"/>
              <a:gd name="connsiteX2" fmla="*/ 3130659 w 6695268"/>
              <a:gd name="connsiteY2" fmla="*/ 1053884 h 2903743"/>
              <a:gd name="connsiteX3" fmla="*/ 5062906 w 6695268"/>
              <a:gd name="connsiteY3" fmla="*/ 2884108 h 2903743"/>
              <a:gd name="connsiteX4" fmla="*/ 6695268 w 6695268"/>
              <a:gd name="connsiteY4" fmla="*/ 92989 h 2903743"/>
              <a:gd name="connsiteX0" fmla="*/ 0 w 6695268"/>
              <a:gd name="connsiteY0" fmla="*/ 0 h 2903743"/>
              <a:gd name="connsiteX1" fmla="*/ 1250323 w 6695268"/>
              <a:gd name="connsiteY1" fmla="*/ 1861219 h 2903743"/>
              <a:gd name="connsiteX2" fmla="*/ 3130659 w 6695268"/>
              <a:gd name="connsiteY2" fmla="*/ 1053884 h 2903743"/>
              <a:gd name="connsiteX3" fmla="*/ 5062906 w 6695268"/>
              <a:gd name="connsiteY3" fmla="*/ 2884108 h 2903743"/>
              <a:gd name="connsiteX4" fmla="*/ 6695268 w 6695268"/>
              <a:gd name="connsiteY4" fmla="*/ 92989 h 2903743"/>
              <a:gd name="connsiteX0" fmla="*/ 0 w 6695268"/>
              <a:gd name="connsiteY0" fmla="*/ 0 h 2657273"/>
              <a:gd name="connsiteX1" fmla="*/ 1250323 w 6695268"/>
              <a:gd name="connsiteY1" fmla="*/ 1861219 h 2657273"/>
              <a:gd name="connsiteX2" fmla="*/ 3130659 w 6695268"/>
              <a:gd name="connsiteY2" fmla="*/ 1053884 h 2657273"/>
              <a:gd name="connsiteX3" fmla="*/ 4458472 w 6695268"/>
              <a:gd name="connsiteY3" fmla="*/ 2636135 h 2657273"/>
              <a:gd name="connsiteX4" fmla="*/ 6695268 w 6695268"/>
              <a:gd name="connsiteY4" fmla="*/ 92989 h 2657273"/>
              <a:gd name="connsiteX0" fmla="*/ 0 w 6695268"/>
              <a:gd name="connsiteY0" fmla="*/ 0 h 2636280"/>
              <a:gd name="connsiteX1" fmla="*/ 1250323 w 6695268"/>
              <a:gd name="connsiteY1" fmla="*/ 1861219 h 2636280"/>
              <a:gd name="connsiteX2" fmla="*/ 3130659 w 6695268"/>
              <a:gd name="connsiteY2" fmla="*/ 1053884 h 2636280"/>
              <a:gd name="connsiteX3" fmla="*/ 4458472 w 6695268"/>
              <a:gd name="connsiteY3" fmla="*/ 2636135 h 2636280"/>
              <a:gd name="connsiteX4" fmla="*/ 6695268 w 6695268"/>
              <a:gd name="connsiteY4" fmla="*/ 92989 h 2636280"/>
              <a:gd name="connsiteX0" fmla="*/ 0 w 6695268"/>
              <a:gd name="connsiteY0" fmla="*/ 0 h 3116707"/>
              <a:gd name="connsiteX1" fmla="*/ 1250323 w 6695268"/>
              <a:gd name="connsiteY1" fmla="*/ 1861219 h 3116707"/>
              <a:gd name="connsiteX2" fmla="*/ 3130659 w 6695268"/>
              <a:gd name="connsiteY2" fmla="*/ 1053884 h 3116707"/>
              <a:gd name="connsiteX3" fmla="*/ 5124899 w 6695268"/>
              <a:gd name="connsiteY3" fmla="*/ 3116583 h 3116707"/>
              <a:gd name="connsiteX4" fmla="*/ 6695268 w 6695268"/>
              <a:gd name="connsiteY4" fmla="*/ 92989 h 3116707"/>
              <a:gd name="connsiteX0" fmla="*/ 0 w 7299702"/>
              <a:gd name="connsiteY0" fmla="*/ 317601 h 3434294"/>
              <a:gd name="connsiteX1" fmla="*/ 1250323 w 7299702"/>
              <a:gd name="connsiteY1" fmla="*/ 2178820 h 3434294"/>
              <a:gd name="connsiteX2" fmla="*/ 3130659 w 7299702"/>
              <a:gd name="connsiteY2" fmla="*/ 1371485 h 3434294"/>
              <a:gd name="connsiteX3" fmla="*/ 5124899 w 7299702"/>
              <a:gd name="connsiteY3" fmla="*/ 3434184 h 3434294"/>
              <a:gd name="connsiteX4" fmla="*/ 7299702 w 7299702"/>
              <a:gd name="connsiteY4" fmla="*/ 7634 h 3434294"/>
              <a:gd name="connsiteX0" fmla="*/ 0 w 7299702"/>
              <a:gd name="connsiteY0" fmla="*/ 317601 h 3434294"/>
              <a:gd name="connsiteX1" fmla="*/ 924859 w 7299702"/>
              <a:gd name="connsiteY1" fmla="*/ 1915349 h 3434294"/>
              <a:gd name="connsiteX2" fmla="*/ 3130659 w 7299702"/>
              <a:gd name="connsiteY2" fmla="*/ 1371485 h 3434294"/>
              <a:gd name="connsiteX3" fmla="*/ 5124899 w 7299702"/>
              <a:gd name="connsiteY3" fmla="*/ 3434184 h 3434294"/>
              <a:gd name="connsiteX4" fmla="*/ 7299702 w 7299702"/>
              <a:gd name="connsiteY4" fmla="*/ 7634 h 343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9702" h="3434294">
                <a:moveTo>
                  <a:pt x="0" y="317601"/>
                </a:moveTo>
                <a:cubicBezTo>
                  <a:pt x="172224" y="534815"/>
                  <a:pt x="511571" y="1548556"/>
                  <a:pt x="924859" y="1915349"/>
                </a:cubicBezTo>
                <a:cubicBezTo>
                  <a:pt x="1338147" y="2282142"/>
                  <a:pt x="2430652" y="1118346"/>
                  <a:pt x="3130659" y="1371485"/>
                </a:cubicBezTo>
                <a:cubicBezTo>
                  <a:pt x="3830666" y="1624624"/>
                  <a:pt x="3740384" y="3379940"/>
                  <a:pt x="5124899" y="3434184"/>
                </a:cubicBezTo>
                <a:cubicBezTo>
                  <a:pt x="6493916" y="3457432"/>
                  <a:pt x="7167127" y="-188440"/>
                  <a:pt x="7299702" y="763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3539724" y="2510725"/>
            <a:ext cx="201478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5500526" y="3220520"/>
            <a:ext cx="221626" cy="2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3264629" y="2860370"/>
            <a:ext cx="476573" cy="797230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5207430" y="3439975"/>
            <a:ext cx="839722" cy="415409"/>
          </a:xfrm>
          <a:prstGeom prst="straightConnector1">
            <a:avLst/>
          </a:prstGeom>
          <a:ln w="1047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28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60983"/>
              </p:ext>
            </p:extLst>
          </p:nvPr>
        </p:nvGraphicFramePr>
        <p:xfrm>
          <a:off x="1446026" y="379421"/>
          <a:ext cx="9165555" cy="606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041991" y="9569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学習ループ</a:t>
            </a:r>
          </a:p>
        </p:txBody>
      </p:sp>
    </p:spTree>
    <p:extLst>
      <p:ext uri="{BB962C8B-B14F-4D97-AF65-F5344CB8AC3E}">
        <p14:creationId xmlns:p14="http://schemas.microsoft.com/office/powerpoint/2010/main" val="756661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39" y="181074"/>
            <a:ext cx="8654902" cy="6437083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2190307" y="637953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y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 flipV="1">
            <a:off x="9597947" y="6033382"/>
            <a:ext cx="355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51882" y="345565"/>
            <a:ext cx="29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モデルの変化</a:t>
            </a:r>
          </a:p>
        </p:txBody>
      </p:sp>
    </p:spTree>
    <p:extLst>
      <p:ext uri="{BB962C8B-B14F-4D97-AF65-F5344CB8AC3E}">
        <p14:creationId xmlns:p14="http://schemas.microsoft.com/office/powerpoint/2010/main" val="247740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DA976DD-20BB-354C-A98B-6B3D1338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2" y="0"/>
            <a:ext cx="1125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46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1077DC-0AA1-E046-B2CC-785AD0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33" y="0"/>
            <a:ext cx="12506533" cy="66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8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4882" y="3108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>
                <a:solidFill>
                  <a:srgbClr val="343E47"/>
                </a:solidFill>
                <a:latin typeface="proxima-nova-1" charset="0"/>
              </a:rPr>
              <a:t>自動運転</a:t>
            </a:r>
            <a:endParaRPr lang="ja-JP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C5A2C6F-4EEF-DA48-AEED-8E81CE81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0" y="895674"/>
            <a:ext cx="10507579" cy="57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9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9CAD8A-52A5-9842-9AFB-25E0CB5E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7" y="1152939"/>
            <a:ext cx="11978303" cy="4572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65077054-85E1-514F-B009-43D4C613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167" y="413027"/>
            <a:ext cx="8596668" cy="1320800"/>
          </a:xfrm>
        </p:spPr>
        <p:txBody>
          <a:bodyPr/>
          <a:lstStyle/>
          <a:p>
            <a:r>
              <a:rPr lang="ja-JP" altLang="en-US"/>
              <a:t>プログラムの入力と保存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23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D341363-EB7A-704F-B246-D7C50EA5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85"/>
            <a:ext cx="12192000" cy="6498229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47210E1-B65D-964B-9B70-0ACD6E8C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9885"/>
            <a:ext cx="6061398" cy="1057964"/>
          </a:xfrm>
        </p:spPr>
        <p:txBody>
          <a:bodyPr/>
          <a:lstStyle/>
          <a:p>
            <a:r>
              <a:rPr lang="ja-JP" altLang="en-US"/>
              <a:t>プログラムの実行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557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AF0F78-78AE-1046-ADBF-DEC11DEE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0"/>
            <a:ext cx="11925300" cy="6858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47210E1-B65D-964B-9B70-0ACD6E8C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866" y="467752"/>
            <a:ext cx="6061398" cy="1057964"/>
          </a:xfrm>
        </p:spPr>
        <p:txBody>
          <a:bodyPr/>
          <a:lstStyle/>
          <a:p>
            <a:r>
              <a:rPr lang="ja-JP" altLang="en-US"/>
              <a:t>プログラムの実行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127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86EA41-E7C9-CD4C-98E2-D18C6F8F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31"/>
            <a:ext cx="12192000" cy="6854653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C47210E1-B65D-964B-9B70-0ACD6E8C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4" y="5491524"/>
            <a:ext cx="6061398" cy="1057964"/>
          </a:xfrm>
        </p:spPr>
        <p:txBody>
          <a:bodyPr/>
          <a:lstStyle/>
          <a:p>
            <a:r>
              <a:rPr lang="en-US" altLang="ja-JP" dirty="0" err="1"/>
              <a:t>Spyder</a:t>
            </a:r>
            <a:r>
              <a:rPr lang="ja-JP" altLang="en-US"/>
              <a:t>の終了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127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図表 3"/>
          <p:cNvGraphicFramePr>
            <a:graphicFrameLocks noChangeAspect="1"/>
          </p:cNvGraphicFramePr>
          <p:nvPr>
            <p:extLst/>
          </p:nvPr>
        </p:nvGraphicFramePr>
        <p:xfrm>
          <a:off x="1446026" y="379421"/>
          <a:ext cx="9165555" cy="606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566924" y="75373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学習ループ</a:t>
            </a:r>
          </a:p>
        </p:txBody>
      </p:sp>
    </p:spTree>
    <p:extLst>
      <p:ext uri="{BB962C8B-B14F-4D97-AF65-F5344CB8AC3E}">
        <p14:creationId xmlns:p14="http://schemas.microsoft.com/office/powerpoint/2010/main" val="401082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" y="203676"/>
            <a:ext cx="11014927" cy="58735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897274" y="6203853"/>
            <a:ext cx="627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出典　</a:t>
            </a:r>
            <a:r>
              <a:rPr kumimoji="1" lang="en-US" altLang="ja-JP" dirty="0"/>
              <a:t>LEAPMIND BLOG</a:t>
            </a:r>
            <a:r>
              <a:rPr kumimoji="1" lang="ja-JP" altLang="en-US" dirty="0"/>
              <a:t>「</a:t>
            </a:r>
            <a:r>
              <a:rPr lang="ja-JP" altLang="en-US" dirty="0"/>
              <a:t>ディープラーニングとは？</a:t>
            </a:r>
            <a:r>
              <a:rPr kumimoji="1" lang="ja-JP" altLang="en-US" dirty="0"/>
              <a:t>」より</a:t>
            </a:r>
          </a:p>
        </p:txBody>
      </p:sp>
    </p:spTree>
    <p:extLst>
      <p:ext uri="{BB962C8B-B14F-4D97-AF65-F5344CB8AC3E}">
        <p14:creationId xmlns:p14="http://schemas.microsoft.com/office/powerpoint/2010/main" val="47300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09821" y="-21263"/>
            <a:ext cx="9590567" cy="6879263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　</a:t>
            </a:r>
            <a:r>
              <a:rPr lang="en-US" altLang="ja-JP" sz="2800" dirty="0" err="1"/>
              <a:t>DeepLearning</a:t>
            </a:r>
            <a:r>
              <a:rPr lang="ja-JP" altLang="en-US" sz="2800" dirty="0"/>
              <a:t>の基本的な仕組みを理解する</a:t>
            </a:r>
            <a:endParaRPr lang="en-US" altLang="ja-JP" sz="2800" dirty="0"/>
          </a:p>
          <a:p>
            <a:r>
              <a:rPr lang="ja-JP" altLang="en-US" sz="2800" dirty="0"/>
              <a:t>　</a:t>
            </a:r>
            <a:r>
              <a:rPr lang="en-US" altLang="ja-JP" sz="2800" dirty="0" err="1"/>
              <a:t>DeepLearning</a:t>
            </a:r>
            <a:r>
              <a:rPr lang="ja-JP" altLang="en-US" sz="2800" dirty="0"/>
              <a:t>フレームワーク</a:t>
            </a:r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en-US" altLang="ja-JP" sz="2800" dirty="0"/>
              <a:t>		</a:t>
            </a:r>
            <a:r>
              <a:rPr lang="en-US" altLang="ja-JP" sz="2800" dirty="0" err="1"/>
              <a:t>Chainer</a:t>
            </a:r>
            <a:r>
              <a:rPr lang="ja-JP" altLang="en-US" sz="2800" dirty="0"/>
              <a:t>を使ったプログラミング</a:t>
            </a:r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en-US" altLang="ja-JP" sz="2800" dirty="0"/>
              <a:t>		</a:t>
            </a:r>
            <a:r>
              <a:rPr lang="en-US" altLang="ja-JP" sz="2800" dirty="0" err="1"/>
              <a:t>TensorFlow</a:t>
            </a:r>
            <a:r>
              <a:rPr lang="en-US" altLang="ja-JP" sz="2800" dirty="0"/>
              <a:t>(</a:t>
            </a:r>
            <a:r>
              <a:rPr lang="en-US" altLang="ja-JP" sz="2800" dirty="0" err="1"/>
              <a:t>Keras</a:t>
            </a:r>
            <a:r>
              <a:rPr lang="en-US" altLang="ja-JP" sz="2800" dirty="0"/>
              <a:t>)</a:t>
            </a:r>
            <a:r>
              <a:rPr lang="ja-JP" altLang="en-US" sz="2800" dirty="0"/>
              <a:t>を使ったプログラミング</a:t>
            </a:r>
            <a:endParaRPr lang="en-US" altLang="ja-JP" sz="2800" dirty="0"/>
          </a:p>
          <a:p>
            <a:pPr>
              <a:buFont typeface="Arial" charset="0"/>
              <a:buChar char="•"/>
            </a:pP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en-US" altLang="ja-JP" sz="2800" dirty="0" err="1"/>
              <a:t>OpenCV</a:t>
            </a:r>
            <a:endParaRPr lang="ja-JP" altLang="en-US" sz="2800" dirty="0"/>
          </a:p>
          <a:p>
            <a:r>
              <a:rPr lang="ja-JP" altLang="en-US" sz="2800" dirty="0"/>
              <a:t>　</a:t>
            </a:r>
            <a:r>
              <a:rPr lang="en-US" altLang="ja-JP" sz="2800" dirty="0"/>
              <a:t>GPU</a:t>
            </a:r>
            <a:r>
              <a:rPr lang="ja-JP" altLang="en-US" sz="2800" dirty="0"/>
              <a:t>を使った高速化</a:t>
            </a:r>
          </a:p>
          <a:p>
            <a:r>
              <a:rPr lang="ja-JP" altLang="en-US" sz="2800" dirty="0"/>
              <a:t>　データの取得方法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　　スクレイピング、個人情報の取扱い</a:t>
            </a:r>
            <a:endParaRPr lang="en-US" altLang="ja-JP" sz="2800" dirty="0"/>
          </a:p>
          <a:p>
            <a:r>
              <a:rPr lang="ja-JP" altLang="en-US" sz="2800" dirty="0"/>
              <a:t>　</a:t>
            </a:r>
            <a:r>
              <a:rPr lang="en-US" altLang="ja-JP" sz="2800" dirty="0"/>
              <a:t>Raspberry Pi </a:t>
            </a:r>
            <a:r>
              <a:rPr lang="ja-JP" altLang="en-US" sz="2800" dirty="0"/>
              <a:t>を使った深層学習</a:t>
            </a:r>
            <a:endParaRPr lang="en-US" altLang="ja-JP" sz="2800" dirty="0"/>
          </a:p>
          <a:p>
            <a:r>
              <a:rPr lang="ja-JP" altLang="en-US" sz="2800" dirty="0"/>
              <a:t>　人工知能とセキュリティ</a:t>
            </a:r>
          </a:p>
        </p:txBody>
      </p:sp>
    </p:spTree>
    <p:extLst>
      <p:ext uri="{BB962C8B-B14F-4D97-AF65-F5344CB8AC3E}">
        <p14:creationId xmlns:p14="http://schemas.microsoft.com/office/powerpoint/2010/main" val="181622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193334" y="1119689"/>
            <a:ext cx="12076099" cy="5115951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第１回　授業の概要・環境設定（</a:t>
            </a:r>
            <a:r>
              <a:rPr lang="en-US" altLang="ja-JP" sz="2800" dirty="0"/>
              <a:t>Windows</a:t>
            </a:r>
            <a:r>
              <a:rPr lang="ja-JP" altLang="en-US" sz="2800" dirty="0"/>
              <a:t>）</a:t>
            </a:r>
          </a:p>
          <a:p>
            <a:r>
              <a:rPr lang="ja-JP" altLang="en-US" sz="2800" dirty="0"/>
              <a:t>第２回　３層のニューラルネットワーク</a:t>
            </a:r>
          </a:p>
          <a:p>
            <a:r>
              <a:rPr lang="ja-JP" altLang="en-US" sz="2800" dirty="0"/>
              <a:t>第３回　畳み込みニューラルネットワーク</a:t>
            </a:r>
          </a:p>
          <a:p>
            <a:r>
              <a:rPr lang="ja-JP" altLang="en-US" sz="2800" dirty="0"/>
              <a:t>第４回　</a:t>
            </a:r>
            <a:r>
              <a:rPr lang="en-US" altLang="ja-JP" sz="2800" dirty="0" err="1"/>
              <a:t>AmazonEC</a:t>
            </a:r>
            <a:r>
              <a:rPr lang="ja-JP" altLang="en-US" sz="2800" dirty="0"/>
              <a:t>２の設定</a:t>
            </a:r>
          </a:p>
          <a:p>
            <a:r>
              <a:rPr lang="ja-JP" altLang="en-US" sz="2800" dirty="0"/>
              <a:t>第５・６回　</a:t>
            </a:r>
            <a:r>
              <a:rPr lang="en-US" altLang="ja-JP" sz="2800" dirty="0"/>
              <a:t>LSTM</a:t>
            </a:r>
            <a:r>
              <a:rPr lang="ja-JP" altLang="en-US" sz="2800" dirty="0"/>
              <a:t>で日本語を学習（</a:t>
            </a:r>
            <a:r>
              <a:rPr lang="en-US" altLang="ja-JP" sz="2800" dirty="0" err="1"/>
              <a:t>Chainer</a:t>
            </a:r>
            <a:r>
              <a:rPr lang="ja-JP" altLang="en-US" sz="2800" dirty="0"/>
              <a:t>）</a:t>
            </a:r>
          </a:p>
          <a:p>
            <a:r>
              <a:rPr lang="ja-JP" altLang="en-US" sz="2800" dirty="0"/>
              <a:t>第７回　</a:t>
            </a:r>
            <a:r>
              <a:rPr lang="en-US" altLang="ja-JP" sz="2800" dirty="0" err="1"/>
              <a:t>TensorFlow</a:t>
            </a:r>
            <a:r>
              <a:rPr lang="en-US" altLang="ja-JP" sz="2800" dirty="0"/>
              <a:t>(</a:t>
            </a:r>
            <a:r>
              <a:rPr lang="en-US" altLang="ja-JP" sz="2800" dirty="0" err="1"/>
              <a:t>Keras</a:t>
            </a:r>
            <a:r>
              <a:rPr lang="en-US" altLang="ja-JP" sz="2800" dirty="0"/>
              <a:t>) </a:t>
            </a:r>
            <a:r>
              <a:rPr lang="ja-JP" altLang="en-US" sz="2800" dirty="0"/>
              <a:t>での画像分類</a:t>
            </a:r>
          </a:p>
          <a:p>
            <a:r>
              <a:rPr lang="ja-JP" altLang="en-US" sz="2800" dirty="0"/>
              <a:t>第８回</a:t>
            </a:r>
            <a:r>
              <a:rPr lang="en-US" altLang="ja-JP" sz="2800" dirty="0"/>
              <a:t>〜</a:t>
            </a:r>
            <a:r>
              <a:rPr lang="ja-JP" altLang="en-US" sz="2800" dirty="0"/>
              <a:t>１２回ラズベリー・パイで深層学習　画像分類</a:t>
            </a:r>
          </a:p>
          <a:p>
            <a:r>
              <a:rPr lang="ja-JP" altLang="en-US" sz="2800" dirty="0"/>
              <a:t>第</a:t>
            </a:r>
            <a:r>
              <a:rPr lang="en-US" altLang="ja-JP" sz="2800" dirty="0"/>
              <a:t> </a:t>
            </a:r>
            <a:r>
              <a:rPr lang="ja-JP" altLang="en-US" sz="2800" dirty="0"/>
              <a:t>１３回　</a:t>
            </a:r>
            <a:r>
              <a:rPr lang="en-US" altLang="ja-JP" sz="2800" dirty="0"/>
              <a:t>LSTM</a:t>
            </a:r>
            <a:r>
              <a:rPr lang="ja-JP" altLang="en-US" sz="2800" dirty="0"/>
              <a:t>で</a:t>
            </a:r>
            <a:r>
              <a:rPr lang="en-US" altLang="ja-JP" sz="2800" dirty="0"/>
              <a:t>HTML/</a:t>
            </a:r>
            <a:r>
              <a:rPr lang="en-US" altLang="ja-JP" sz="2800" dirty="0" err="1"/>
              <a:t>Javascript</a:t>
            </a:r>
            <a:r>
              <a:rPr lang="ja-JP" altLang="en-US" sz="2800" dirty="0"/>
              <a:t>を学習（</a:t>
            </a:r>
            <a:r>
              <a:rPr lang="en-US" altLang="ja-JP" sz="2800" dirty="0" err="1"/>
              <a:t>TensorFlow</a:t>
            </a:r>
            <a:r>
              <a:rPr lang="en-US" altLang="ja-JP" sz="2800" dirty="0"/>
              <a:t>/</a:t>
            </a:r>
            <a:r>
              <a:rPr lang="en-US" altLang="ja-JP" sz="2800" dirty="0" err="1"/>
              <a:t>Keras</a:t>
            </a:r>
            <a:r>
              <a:rPr lang="ja-JP" altLang="en-US" sz="2800" dirty="0"/>
              <a:t>）</a:t>
            </a:r>
          </a:p>
          <a:p>
            <a:r>
              <a:rPr lang="ja-JP" altLang="en-US" sz="2800" dirty="0"/>
              <a:t>第１４回　機械学習モデルに対する攻撃手法</a:t>
            </a:r>
          </a:p>
          <a:p>
            <a:r>
              <a:rPr lang="ja-JP" altLang="en-US" sz="2800" dirty="0"/>
              <a:t>第１５回　不正侵入パケットに対する外れ値検知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55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dirty="0"/>
              <a:t>参考書籍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666999"/>
            <a:ext cx="6013770" cy="15955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はじめての深層学習プログラミング 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ja-JP" altLang="en-US" dirty="0"/>
              <a:t>技術評論社　清水亮 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25" y="1454246"/>
            <a:ext cx="3153739" cy="40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5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{A80A5A87-53F2-B045-800B-82E96A301342}tf10001069</Template>
  <TotalTime>4076</TotalTime>
  <Words>866</Words>
  <Application>Microsoft Macintosh PowerPoint</Application>
  <PresentationFormat>ワイド画面</PresentationFormat>
  <Paragraphs>277</Paragraphs>
  <Slides>54</Slides>
  <Notes>31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2" baseType="lpstr">
      <vt:lpstr>HGｺﾞｼｯｸM</vt:lpstr>
      <vt:lpstr>Hiragino Kaku Gothic Std W8</vt:lpstr>
      <vt:lpstr>proxima-nova-1</vt:lpstr>
      <vt:lpstr>Yu Gothic</vt:lpstr>
      <vt:lpstr>Arial</vt:lpstr>
      <vt:lpstr>Corbel</vt:lpstr>
      <vt:lpstr>Helvetica Neue</vt:lpstr>
      <vt:lpstr>視差</vt:lpstr>
      <vt:lpstr>ディープラニング入門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参考書籍</vt:lpstr>
      <vt:lpstr>クラス内コンペティション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神経細胞のイメージ</vt:lpstr>
      <vt:lpstr>繰返し見ることで覚える （神経回路を構成する）</vt:lpstr>
      <vt:lpstr>ニューラルネットワークの例（分類）</vt:lpstr>
      <vt:lpstr>PowerPoint プレゼンテーション</vt:lpstr>
      <vt:lpstr>PowerPoint プレゼンテーション</vt:lpstr>
      <vt:lpstr>PowerPoint プレゼンテーション</vt:lpstr>
      <vt:lpstr>入力された数字を倍にする ネットワーク</vt:lpstr>
      <vt:lpstr>ノートブックのコピー</vt:lpstr>
      <vt:lpstr>フォルダの作成</vt:lpstr>
      <vt:lpstr>フォルダの作成</vt:lpstr>
      <vt:lpstr>共有フォルダからコピー・貼り付け</vt:lpstr>
      <vt:lpstr>PowerPoint プレゼンテーション</vt:lpstr>
      <vt:lpstr>Anaconda  Navigatorの 起動</vt:lpstr>
      <vt:lpstr>jupyter notebookの起動</vt:lpstr>
      <vt:lpstr>ノートブックのあるフォルダを開く</vt:lpstr>
      <vt:lpstr>ノートブックを開く</vt:lpstr>
      <vt:lpstr>カーネルを選択する</vt:lpstr>
      <vt:lpstr>セルを実行する</vt:lpstr>
      <vt:lpstr>PowerPoint プレゼンテーション</vt:lpstr>
      <vt:lpstr>PowerPoint プレゼンテーション</vt:lpstr>
      <vt:lpstr>入力された数字を倍にする ネットワーク</vt:lpstr>
      <vt:lpstr>PowerPoint プレゼンテーション</vt:lpstr>
      <vt:lpstr>PowerPoint プレゼンテーション</vt:lpstr>
      <vt:lpstr>Chainer.Variable</vt:lpstr>
      <vt:lpstr>PowerPoint プレゼンテーション</vt:lpstr>
      <vt:lpstr>PowerPoint プレゼンテーション</vt:lpstr>
      <vt:lpstr>PowerPoint プレゼンテーション</vt:lpstr>
      <vt:lpstr>勾配とパラメータの更新</vt:lpstr>
      <vt:lpstr>勾配とパラメータの更新</vt:lpstr>
      <vt:lpstr>勾配とパラメータの更新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プログラムの入力と保存</vt:lpstr>
      <vt:lpstr>プログラムの実行</vt:lpstr>
      <vt:lpstr>プログラムの実行</vt:lpstr>
      <vt:lpstr>Spyderの終了</vt:lpstr>
      <vt:lpstr>PowerPoint プレゼンテーション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ディープラニング入門</dc:title>
  <dc:creator>中谷賢一</dc:creator>
  <cp:lastModifiedBy>中谷賢一</cp:lastModifiedBy>
  <cp:revision>132</cp:revision>
  <cp:lastPrinted>2017-10-05T09:13:05Z</cp:lastPrinted>
  <dcterms:created xsi:type="dcterms:W3CDTF">2017-09-26T07:21:28Z</dcterms:created>
  <dcterms:modified xsi:type="dcterms:W3CDTF">2018-04-20T04:14:06Z</dcterms:modified>
</cp:coreProperties>
</file>